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7" r:id="rId2"/>
    <p:sldId id="325" r:id="rId3"/>
    <p:sldId id="402" r:id="rId4"/>
    <p:sldId id="326" r:id="rId5"/>
    <p:sldId id="259" r:id="rId6"/>
    <p:sldId id="391" r:id="rId7"/>
    <p:sldId id="390" r:id="rId8"/>
    <p:sldId id="260" r:id="rId9"/>
    <p:sldId id="405" r:id="rId10"/>
    <p:sldId id="261" r:id="rId11"/>
    <p:sldId id="321" r:id="rId12"/>
    <p:sldId id="322" r:id="rId13"/>
    <p:sldId id="323" r:id="rId14"/>
    <p:sldId id="262" r:id="rId15"/>
    <p:sldId id="327" r:id="rId16"/>
    <p:sldId id="393" r:id="rId17"/>
    <p:sldId id="396" r:id="rId18"/>
    <p:sldId id="330" r:id="rId19"/>
    <p:sldId id="331" r:id="rId20"/>
    <p:sldId id="332" r:id="rId21"/>
    <p:sldId id="333" r:id="rId22"/>
    <p:sldId id="334" r:id="rId23"/>
    <p:sldId id="335" r:id="rId24"/>
    <p:sldId id="336" r:id="rId25"/>
    <p:sldId id="337" r:id="rId26"/>
    <p:sldId id="399" r:id="rId27"/>
    <p:sldId id="338" r:id="rId28"/>
    <p:sldId id="268" r:id="rId29"/>
    <p:sldId id="395" r:id="rId30"/>
    <p:sldId id="339" r:id="rId31"/>
    <p:sldId id="346" r:id="rId32"/>
    <p:sldId id="344" r:id="rId33"/>
    <p:sldId id="345" r:id="rId34"/>
    <p:sldId id="350" r:id="rId35"/>
    <p:sldId id="353" r:id="rId36"/>
    <p:sldId id="348" r:id="rId37"/>
    <p:sldId id="397" r:id="rId38"/>
    <p:sldId id="355" r:id="rId39"/>
    <p:sldId id="398" r:id="rId40"/>
    <p:sldId id="360" r:id="rId41"/>
    <p:sldId id="365" r:id="rId42"/>
    <p:sldId id="356" r:id="rId43"/>
    <p:sldId id="358" r:id="rId44"/>
    <p:sldId id="361" r:id="rId45"/>
    <p:sldId id="363" r:id="rId46"/>
    <p:sldId id="362" r:id="rId47"/>
    <p:sldId id="404" r:id="rId48"/>
    <p:sldId id="359" r:id="rId49"/>
    <p:sldId id="385" r:id="rId50"/>
    <p:sldId id="279" r:id="rId51"/>
    <p:sldId id="400" r:id="rId52"/>
    <p:sldId id="312" r:id="rId53"/>
    <p:sldId id="313" r:id="rId54"/>
    <p:sldId id="314" r:id="rId55"/>
    <p:sldId id="315" r:id="rId56"/>
    <p:sldId id="316" r:id="rId57"/>
    <p:sldId id="317" r:id="rId58"/>
    <p:sldId id="318" r:id="rId59"/>
    <p:sldId id="319" r:id="rId60"/>
    <p:sldId id="394" r:id="rId61"/>
    <p:sldId id="403" r:id="rId62"/>
    <p:sldId id="320" r:id="rId63"/>
    <p:sldId id="387" r:id="rId64"/>
    <p:sldId id="311"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34"/>
  </p:normalViewPr>
  <p:slideViewPr>
    <p:cSldViewPr snapToGrid="0" snapToObjects="1">
      <p:cViewPr varScale="1">
        <p:scale>
          <a:sx n="131" d="100"/>
          <a:sy n="131" d="100"/>
        </p:scale>
        <p:origin x="162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4"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672C64-EB37-7549-ADA5-9374EA3B845B}" type="datetimeFigureOut">
              <a:rPr lang="en-US" smtClean="0"/>
              <a:t>2/7/20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833B01-C1F4-DE42-9398-402A758B7413}" type="slidenum">
              <a:rPr lang="en-US" smtClean="0"/>
              <a:t>‹#›</a:t>
            </a:fld>
            <a:endParaRPr lang="en-US"/>
          </a:p>
        </p:txBody>
      </p:sp>
    </p:spTree>
    <p:extLst>
      <p:ext uri="{BB962C8B-B14F-4D97-AF65-F5344CB8AC3E}">
        <p14:creationId xmlns:p14="http://schemas.microsoft.com/office/powerpoint/2010/main" val="38132350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nlinelibrary.wiley.com/doi/full/10.1002/wsbm.1443%23wsbm1443-bib-000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nlinelibrary.wiley.com/doi/full/10.1002/wsbm.1443%23wsbm1443-bib-0098"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C294C4-5C8A-4A48-9BD2-B8A6EE5992D6}" type="slidenum">
              <a:rPr lang="en-US" smtClean="0"/>
              <a:t>3</a:t>
            </a:fld>
            <a:endParaRPr lang="en-US"/>
          </a:p>
        </p:txBody>
      </p:sp>
    </p:spTree>
    <p:extLst>
      <p:ext uri="{BB962C8B-B14F-4D97-AF65-F5344CB8AC3E}">
        <p14:creationId xmlns:p14="http://schemas.microsoft.com/office/powerpoint/2010/main" val="62627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32</a:t>
            </a:fld>
            <a:endParaRPr lang="en-US"/>
          </a:p>
        </p:txBody>
      </p:sp>
    </p:spTree>
    <p:extLst>
      <p:ext uri="{BB962C8B-B14F-4D97-AF65-F5344CB8AC3E}">
        <p14:creationId xmlns:p14="http://schemas.microsoft.com/office/powerpoint/2010/main" val="337911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nodes closely related with a few nodes having connection to distant</a:t>
            </a:r>
            <a:r>
              <a:rPr lang="en-US" baseline="0" dirty="0"/>
              <a:t> nodes</a:t>
            </a:r>
          </a:p>
          <a:p>
            <a:r>
              <a:rPr lang="en-US" baseline="0" dirty="0"/>
              <a:t>“</a:t>
            </a:r>
            <a:r>
              <a:rPr lang="en-US" dirty="0"/>
              <a:t>on average, the shortest path length of edges separating a pair of randomly selected nodes grows proportionally to the logarithm of the number of nodes in the network (small‐world network) (Albert, </a:t>
            </a:r>
            <a:r>
              <a:rPr lang="en-US" dirty="0">
                <a:hlinkClick r:id="rId3"/>
              </a:rPr>
              <a:t>2005</a:t>
            </a:r>
            <a:r>
              <a:rPr lang="en-US" dirty="0"/>
              <a:t>)”</a:t>
            </a:r>
          </a:p>
        </p:txBody>
      </p:sp>
      <p:sp>
        <p:nvSpPr>
          <p:cNvPr id="4" name="Slide Number Placeholder 3"/>
          <p:cNvSpPr>
            <a:spLocks noGrp="1"/>
          </p:cNvSpPr>
          <p:nvPr>
            <p:ph type="sldNum" sz="quarter" idx="10"/>
          </p:nvPr>
        </p:nvSpPr>
        <p:spPr/>
        <p:txBody>
          <a:bodyPr/>
          <a:lstStyle/>
          <a:p>
            <a:fld id="{9A833B01-C1F4-DE42-9398-402A758B7413}" type="slidenum">
              <a:rPr lang="en-US" smtClean="0"/>
              <a:t>36</a:t>
            </a:fld>
            <a:endParaRPr lang="en-US"/>
          </a:p>
        </p:txBody>
      </p:sp>
    </p:spTree>
    <p:extLst>
      <p:ext uri="{BB962C8B-B14F-4D97-AF65-F5344CB8AC3E}">
        <p14:creationId xmlns:p14="http://schemas.microsoft.com/office/powerpoint/2010/main" val="2243523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High degree proteins show</a:t>
            </a:r>
            <a:r>
              <a:rPr lang="en-GB" baseline="0" dirty="0">
                <a:latin typeface="Arial" charset="0"/>
                <a:cs typeface="msgothic" charset="0"/>
              </a:rPr>
              <a:t> a tendency to be disease associated</a:t>
            </a:r>
          </a:p>
          <a:p>
            <a:pPr eaLnBrk="1">
              <a:lnSpc>
                <a:spcPct val="93000"/>
              </a:lnSpc>
              <a:spcBef>
                <a:spcPct val="0"/>
              </a:spcBef>
              <a:buSzPct val="45000"/>
              <a:buFont typeface="Wingdings" charset="0"/>
              <a:buNone/>
            </a:pPr>
            <a:r>
              <a:rPr lang="en-GB" baseline="0" dirty="0">
                <a:latin typeface="Arial" charset="0"/>
                <a:cs typeface="msgothic" charset="0"/>
              </a:rPr>
              <a:t>But this is driven by the 22% of disease genes that are also essential genes</a:t>
            </a:r>
          </a:p>
          <a:p>
            <a:pPr eaLnBrk="1">
              <a:lnSpc>
                <a:spcPct val="93000"/>
              </a:lnSpc>
              <a:spcBef>
                <a:spcPct val="0"/>
              </a:spcBef>
              <a:buSzPct val="45000"/>
              <a:buFont typeface="Wingdings" charset="0"/>
              <a:buNone/>
            </a:pPr>
            <a:r>
              <a:rPr lang="en-GB" baseline="0" dirty="0">
                <a:latin typeface="Arial" charset="0"/>
                <a:cs typeface="msgothic" charset="0"/>
              </a:rPr>
              <a:t>Essential genes are strongly biased towards hubs</a:t>
            </a:r>
          </a:p>
          <a:p>
            <a:pPr eaLnBrk="1">
              <a:lnSpc>
                <a:spcPct val="93000"/>
              </a:lnSpc>
              <a:spcBef>
                <a:spcPct val="0"/>
              </a:spcBef>
              <a:buSzPct val="45000"/>
              <a:buFont typeface="Wingdings" charset="0"/>
              <a:buNone/>
            </a:pPr>
            <a:r>
              <a:rPr lang="en-GB" dirty="0">
                <a:latin typeface="Arial" charset="0"/>
                <a:cs typeface="msgothic" charset="0"/>
              </a:rPr>
              <a:t>When Essential genes are removed, there is no apparent bias towards hubs for disease genes</a:t>
            </a:r>
          </a:p>
          <a:p>
            <a:pPr eaLnBrk="1">
              <a:lnSpc>
                <a:spcPct val="93000"/>
              </a:lnSpc>
              <a:spcBef>
                <a:spcPct val="0"/>
              </a:spcBef>
              <a:buSzPct val="45000"/>
              <a:buFont typeface="Wingdings" charset="0"/>
              <a:buNone/>
            </a:pPr>
            <a:r>
              <a:rPr lang="en-GB" dirty="0" err="1">
                <a:latin typeface="Arial" charset="0"/>
                <a:cs typeface="msgothic" charset="0"/>
              </a:rPr>
              <a:t>Gray</a:t>
            </a:r>
            <a:r>
              <a:rPr lang="en-GB" baseline="0" dirty="0">
                <a:latin typeface="Arial" charset="0"/>
                <a:cs typeface="msgothic" charset="0"/>
              </a:rPr>
              <a:t> – data binned on linear scale, </a:t>
            </a:r>
            <a:r>
              <a:rPr lang="en-GB" baseline="0" dirty="0" err="1">
                <a:latin typeface="Arial" charset="0"/>
                <a:cs typeface="msgothic" charset="0"/>
              </a:rPr>
              <a:t>color</a:t>
            </a:r>
            <a:r>
              <a:rPr lang="en-GB" baseline="0" dirty="0">
                <a:latin typeface="Arial" charset="0"/>
                <a:cs typeface="msgothic" charset="0"/>
              </a:rPr>
              <a:t> – data binned on log scale</a:t>
            </a:r>
            <a:endParaRPr lang="en-GB" dirty="0">
              <a:latin typeface="Arial" charset="0"/>
              <a:cs typeface="ms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mn-lt"/>
                <a:ea typeface="+mn-ea"/>
                <a:cs typeface="+mn-cs"/>
              </a:rPr>
              <a:t>Essential, toxicity-modulating, and no-phenotype classifications were based on results obtained by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 </a:t>
            </a:r>
            <a:r>
              <a:rPr lang="en-US" sz="1200" kern="1200" dirty="0" err="1">
                <a:solidFill>
                  <a:schemeClr val="tx1"/>
                </a:solidFill>
                <a:effectLst/>
                <a:latin typeface="+mn-lt"/>
                <a:ea typeface="+mn-ea"/>
                <a:cs typeface="+mn-cs"/>
              </a:rPr>
              <a:t>Cerevisiae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Gene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deletion consortium </a:t>
            </a:r>
          </a:p>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42</a:t>
            </a:fld>
            <a:endParaRPr lang="en-US"/>
          </a:p>
        </p:txBody>
      </p:sp>
    </p:spTree>
    <p:extLst>
      <p:ext uri="{BB962C8B-B14F-4D97-AF65-F5344CB8AC3E}">
        <p14:creationId xmlns:p14="http://schemas.microsoft.com/office/powerpoint/2010/main" val="360893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a:t>
            </a:r>
            <a:r>
              <a:rPr lang="en-US" dirty="0" err="1"/>
              <a:t>worldness</a:t>
            </a:r>
            <a:r>
              <a:rPr lang="en-US" dirty="0"/>
              <a:t> + modularity results in bottle necks</a:t>
            </a:r>
          </a:p>
        </p:txBody>
      </p:sp>
      <p:sp>
        <p:nvSpPr>
          <p:cNvPr id="4" name="Slide Number Placeholder 3"/>
          <p:cNvSpPr>
            <a:spLocks noGrp="1"/>
          </p:cNvSpPr>
          <p:nvPr>
            <p:ph type="sldNum" sz="quarter" idx="10"/>
          </p:nvPr>
        </p:nvSpPr>
        <p:spPr/>
        <p:txBody>
          <a:bodyPr/>
          <a:lstStyle/>
          <a:p>
            <a:fld id="{9A833B01-C1F4-DE42-9398-402A758B7413}" type="slidenum">
              <a:rPr lang="en-US" smtClean="0"/>
              <a:t>43</a:t>
            </a:fld>
            <a:endParaRPr lang="en-US"/>
          </a:p>
        </p:txBody>
      </p:sp>
    </p:spTree>
    <p:extLst>
      <p:ext uri="{BB962C8B-B14F-4D97-AF65-F5344CB8AC3E}">
        <p14:creationId xmlns:p14="http://schemas.microsoft.com/office/powerpoint/2010/main" val="4151791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Old:</a:t>
            </a:r>
            <a:endParaRPr lang="en-US" dirty="0"/>
          </a:p>
          <a:p>
            <a:pPr marL="171450" indent="-171450">
              <a:buFontTx/>
              <a:buChar char="-"/>
            </a:pPr>
            <a:r>
              <a:rPr lang="en-US" dirty="0"/>
              <a:t>Degree: the number of interacting partners of a protein</a:t>
            </a:r>
          </a:p>
          <a:p>
            <a:pPr marL="171450" indent="-171450">
              <a:buFontTx/>
              <a:buChar char="-"/>
            </a:pPr>
            <a:r>
              <a:rPr lang="en-US" dirty="0" err="1"/>
              <a:t>Betweenness</a:t>
            </a:r>
            <a:r>
              <a:rPr lang="en-US" dirty="0"/>
              <a:t>: </a:t>
            </a:r>
            <a:r>
              <a:rPr lang="en-US" sz="1200" kern="1200" dirty="0">
                <a:solidFill>
                  <a:schemeClr val="tx1"/>
                </a:solidFill>
                <a:effectLst/>
                <a:latin typeface="+mn-lt"/>
                <a:ea typeface="+mn-ea"/>
                <a:cs typeface="+mn-cs"/>
              </a:rPr>
              <a:t> are they</a:t>
            </a:r>
            <a:r>
              <a:rPr lang="en-US" sz="1200" kern="1200" baseline="0" dirty="0">
                <a:solidFill>
                  <a:schemeClr val="tx1"/>
                </a:solidFill>
                <a:effectLst/>
                <a:latin typeface="+mn-lt"/>
                <a:ea typeface="+mn-ea"/>
                <a:cs typeface="+mn-cs"/>
              </a:rPr>
              <a:t> in the shortest path of other nodes? (bottlenecks)</a:t>
            </a:r>
          </a:p>
          <a:p>
            <a:pPr marL="628650" lvl="1" indent="-171450">
              <a:buFontTx/>
              <a:buChar char="-"/>
            </a:pPr>
            <a:r>
              <a:rPr lang="en-US" sz="1200" b="0" i="0" kern="1200" dirty="0">
                <a:solidFill>
                  <a:schemeClr val="tx1"/>
                </a:solidFill>
                <a:effectLst/>
                <a:latin typeface="+mn-lt"/>
                <a:ea typeface="+mn-ea"/>
                <a:cs typeface="+mn-cs"/>
              </a:rPr>
              <a:t>quantifies the number of times a node acts as a bridge along the shortest path between two other nodes</a:t>
            </a:r>
            <a:endParaRPr lang="en-US" sz="1200" kern="1200" baseline="0" dirty="0">
              <a:solidFill>
                <a:schemeClr val="tx1"/>
              </a:solidFill>
              <a:effectLst/>
              <a:latin typeface="+mn-lt"/>
              <a:ea typeface="+mn-ea"/>
              <a:cs typeface="+mn-cs"/>
            </a:endParaRPr>
          </a:p>
          <a:p>
            <a:pPr marL="628650" lvl="1" indent="-171450">
              <a:buFontTx/>
              <a:buChar cha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betweenness</a:t>
            </a:r>
            <a:r>
              <a:rPr lang="en-US" sz="1200" kern="1200" dirty="0">
                <a:solidFill>
                  <a:schemeClr val="tx1"/>
                </a:solidFill>
                <a:effectLst/>
                <a:latin typeface="+mn-lt"/>
                <a:ea typeface="+mn-ea"/>
                <a:cs typeface="+mn-cs"/>
              </a:rPr>
              <a:t> centrality of a node reflects the number of shortest paths (geodesics) from all nodes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 others that pass through it</a:t>
            </a:r>
          </a:p>
          <a:p>
            <a:pPr marL="171450" lvl="0" indent="-171450">
              <a:buFontTx/>
              <a:buChar char="-"/>
            </a:pPr>
            <a:r>
              <a:rPr lang="en-US" sz="1200" kern="1200" dirty="0">
                <a:solidFill>
                  <a:schemeClr val="tx1"/>
                </a:solidFill>
                <a:effectLst/>
                <a:latin typeface="+mn-lt"/>
                <a:ea typeface="+mn-ea"/>
                <a:cs typeface="+mn-cs"/>
              </a:rPr>
              <a:t>Closeness:</a:t>
            </a:r>
            <a:r>
              <a:rPr lang="en-US" sz="120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average length of the</a:t>
            </a:r>
            <a:r>
              <a:rPr lang="en-US" sz="1200" b="0" i="0" kern="1200" baseline="0" dirty="0">
                <a:solidFill>
                  <a:schemeClr val="tx1"/>
                </a:solidFill>
                <a:effectLst/>
                <a:latin typeface="+mn-lt"/>
                <a:ea typeface="+mn-ea"/>
                <a:cs typeface="+mn-cs"/>
              </a:rPr>
              <a:t> shortest path </a:t>
            </a:r>
            <a:r>
              <a:rPr lang="en-US" sz="1200" b="0" i="0" kern="1200" dirty="0">
                <a:solidFill>
                  <a:schemeClr val="tx1"/>
                </a:solidFill>
                <a:effectLst/>
                <a:latin typeface="+mn-lt"/>
                <a:ea typeface="+mn-ea"/>
                <a:cs typeface="+mn-cs"/>
              </a:rPr>
              <a:t>between the node and all other nodes in the graph</a:t>
            </a:r>
            <a:endParaRPr lang="en-US" sz="1200" kern="1200" dirty="0">
              <a:solidFill>
                <a:schemeClr val="tx1"/>
              </a:solidFill>
              <a:effectLst/>
              <a:latin typeface="+mn-lt"/>
              <a:ea typeface="+mn-ea"/>
              <a:cs typeface="+mn-cs"/>
            </a:endParaRPr>
          </a:p>
          <a:p>
            <a:pPr marL="171450" indent="-171450">
              <a:buFontTx/>
              <a:buChar char="-"/>
            </a:pPr>
            <a:r>
              <a:rPr lang="en-US" sz="1200" kern="1200" baseline="0" dirty="0">
                <a:solidFill>
                  <a:schemeClr val="tx1"/>
                </a:solidFill>
                <a:effectLst/>
                <a:latin typeface="+mn-lt"/>
                <a:ea typeface="+mn-ea"/>
                <a:cs typeface="+mn-cs"/>
              </a:rPr>
              <a:t>Eigenvector: </a:t>
            </a:r>
            <a:r>
              <a:rPr 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measure of the influence of a</a:t>
            </a:r>
            <a:r>
              <a:rPr lang="en-US" sz="1200" b="0" i="0" u="none" kern="1200" baseline="0" dirty="0">
                <a:solidFill>
                  <a:schemeClr val="tx1"/>
                </a:solidFill>
                <a:effectLst/>
                <a:latin typeface="+mn-lt"/>
                <a:ea typeface="+mn-ea"/>
                <a:cs typeface="+mn-cs"/>
              </a:rPr>
              <a:t> node</a:t>
            </a:r>
            <a:r>
              <a:rPr lang="en-US" sz="1200" b="0" i="0" u="none" kern="1200" dirty="0">
                <a:solidFill>
                  <a:schemeClr val="tx1"/>
                </a:solidFill>
                <a:effectLst/>
                <a:latin typeface="+mn-lt"/>
                <a:ea typeface="+mn-ea"/>
                <a:cs typeface="+mn-cs"/>
              </a:rPr>
              <a:t> in a</a:t>
            </a:r>
            <a:r>
              <a:rPr lang="en-US" sz="1200" b="0" i="0" u="none" kern="1200" baseline="0" dirty="0">
                <a:solidFill>
                  <a:schemeClr val="tx1"/>
                </a:solidFill>
                <a:effectLst/>
                <a:latin typeface="+mn-lt"/>
                <a:ea typeface="+mn-ea"/>
                <a:cs typeface="+mn-cs"/>
              </a:rPr>
              <a:t> network</a:t>
            </a:r>
            <a:endParaRPr lang="en-US" sz="1200" b="0" i="0" u="none" strike="noStrike" kern="1200" dirty="0">
              <a:solidFill>
                <a:schemeClr val="tx1"/>
              </a:solidFill>
              <a:effectLst/>
              <a:latin typeface="+mn-lt"/>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quantifies each protein’s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connectedness to high degree proteins (hubs)</a:t>
            </a:r>
          </a:p>
          <a:p>
            <a:pPr marL="628650" lvl="1"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In</a:t>
            </a:r>
            <a:r>
              <a:rPr lang="en-US" sz="1200" kern="1200" baseline="0" dirty="0">
                <a:solidFill>
                  <a:schemeClr val="tx1"/>
                </a:solidFill>
                <a:effectLst/>
                <a:latin typeface="+mn-lt"/>
                <a:ea typeface="+mn-ea"/>
                <a:cs typeface="+mn-cs"/>
              </a:rPr>
              <a:t> conclusion: we looked at some network centrality features that show how influential these nodes are in the network</a:t>
            </a:r>
          </a:p>
          <a:p>
            <a:pPr marL="171450" indent="-171450">
              <a:buFontTx/>
              <a:buChar char="-"/>
            </a:pPr>
            <a:r>
              <a:rPr lang="en-US" sz="1200" kern="1200" baseline="0" dirty="0">
                <a:solidFill>
                  <a:schemeClr val="tx1"/>
                </a:solidFill>
                <a:effectLst/>
                <a:latin typeface="+mn-lt"/>
                <a:ea typeface="+mn-ea"/>
                <a:cs typeface="+mn-cs"/>
              </a:rPr>
              <a:t>It looks like candidate genes definitely have a similar profile to known drivers (especially TS) compared to rest</a:t>
            </a:r>
            <a:endParaRPr lang="en-US" sz="1200" kern="1200" dirty="0">
              <a:solidFill>
                <a:schemeClr val="tx1"/>
              </a:solidFill>
              <a:effectLst/>
              <a:latin typeface="+mn-lt"/>
              <a:ea typeface="+mn-ea"/>
              <a:cs typeface="+mn-cs"/>
            </a:endParaRPr>
          </a:p>
          <a:p>
            <a:pPr marL="171450" indent="-171450">
              <a:buFontTx/>
              <a:buChar char="-"/>
            </a:pPr>
            <a:r>
              <a:rPr lang="en-US" sz="1200" kern="1200" baseline="0" dirty="0">
                <a:solidFill>
                  <a:schemeClr val="tx1"/>
                </a:solidFill>
                <a:effectLst/>
                <a:latin typeface="+mn-lt"/>
                <a:ea typeface="+mn-ea"/>
                <a:cs typeface="+mn-cs"/>
              </a:rPr>
              <a:t>This also shows the premise of these candidate driver genes to perturb PPI networks</a:t>
            </a:r>
          </a:p>
          <a:p>
            <a:pPr marL="171450" indent="-171450">
              <a:buFontTx/>
              <a:buChar char="-"/>
            </a:pPr>
            <a:endParaRPr lang="en-US" sz="1200" kern="1200" dirty="0">
              <a:solidFill>
                <a:schemeClr val="tx1"/>
              </a:solidFill>
              <a:effectLst/>
              <a:latin typeface="+mn-lt"/>
              <a:ea typeface="+mn-ea"/>
              <a:cs typeface="+mn-cs"/>
            </a:endParaRP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8D8BA6-7F19-0648-9176-5C774CD52261}" type="slidenum">
              <a:rPr lang="en-US" smtClean="0"/>
              <a:t>44</a:t>
            </a:fld>
            <a:endParaRPr lang="en-US"/>
          </a:p>
        </p:txBody>
      </p:sp>
    </p:spTree>
    <p:extLst>
      <p:ext uri="{BB962C8B-B14F-4D97-AF65-F5344CB8AC3E}">
        <p14:creationId xmlns:p14="http://schemas.microsoft.com/office/powerpoint/2010/main" val="59485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Bottlenecks tend to be essential genes in both interaction and regulatory networks. </a:t>
            </a:r>
            <a:r>
              <a:rPr lang="en-US" i="1" dirty="0"/>
              <a:t>p-</a:t>
            </a:r>
            <a:r>
              <a:rPr lang="en-US" dirty="0"/>
              <a:t>Values measure the statistical significance of the different essentialities between bottlenecks and </a:t>
            </a:r>
            <a:r>
              <a:rPr lang="en-US" dirty="0" err="1"/>
              <a:t>nonbottlenecks</a:t>
            </a:r>
            <a:r>
              <a:rPr lang="en-US" dirty="0"/>
              <a:t>.</a:t>
            </a:r>
          </a:p>
          <a:p>
            <a:r>
              <a:rPr lang="en-US" dirty="0"/>
              <a:t>(B) Essentiality of different categories of proteins. NH-NB, </a:t>
            </a:r>
            <a:r>
              <a:rPr lang="en-US" dirty="0" err="1"/>
              <a:t>nonhub</a:t>
            </a:r>
            <a:r>
              <a:rPr lang="en-US" dirty="0"/>
              <a:t>–</a:t>
            </a:r>
            <a:r>
              <a:rPr lang="en-US" dirty="0" err="1"/>
              <a:t>nonbottlenecks</a:t>
            </a:r>
            <a:r>
              <a:rPr lang="en-US" dirty="0"/>
              <a:t>; H-NB, hub–</a:t>
            </a:r>
            <a:r>
              <a:rPr lang="en-US" dirty="0" err="1"/>
              <a:t>nonbottlenecks</a:t>
            </a:r>
            <a:r>
              <a:rPr lang="en-US" dirty="0"/>
              <a:t>; B-NH, </a:t>
            </a:r>
            <a:r>
              <a:rPr lang="en-US" dirty="0" err="1"/>
              <a:t>nonhub</a:t>
            </a:r>
            <a:r>
              <a:rPr lang="en-US" dirty="0"/>
              <a:t>–bottlenecks; BH, hub–bottlenecks. </a:t>
            </a:r>
            <a:r>
              <a:rPr lang="en-US" i="1" dirty="0"/>
              <a:t>p-</a:t>
            </a:r>
            <a:r>
              <a:rPr lang="en-US" dirty="0"/>
              <a:t>Values measure the statistical significance of the different essentialities between different categories of proteins against </a:t>
            </a:r>
            <a:r>
              <a:rPr lang="en-US" dirty="0" err="1"/>
              <a:t>nonhub</a:t>
            </a:r>
            <a:r>
              <a:rPr lang="en-US" dirty="0"/>
              <a:t>–</a:t>
            </a:r>
            <a:r>
              <a:rPr lang="en-US" dirty="0" err="1"/>
              <a:t>nonbottlenecks</a:t>
            </a:r>
            <a:r>
              <a:rPr lang="en-US" dirty="0"/>
              <a:t> using cumulative binomial distributions</a:t>
            </a:r>
          </a:p>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48</a:t>
            </a:fld>
            <a:endParaRPr lang="en-US"/>
          </a:p>
        </p:txBody>
      </p:sp>
    </p:spTree>
    <p:extLst>
      <p:ext uri="{BB962C8B-B14F-4D97-AF65-F5344CB8AC3E}">
        <p14:creationId xmlns:p14="http://schemas.microsoft.com/office/powerpoint/2010/main" val="3982937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None/>
            </a:pPr>
            <a:r>
              <a:rPr lang="en-US" dirty="0"/>
              <a:t>Different network attributes of disease genes are illustrated in a protein interaction network (PIN). </a:t>
            </a:r>
            <a:r>
              <a:rPr lang="en-US" b="1" dirty="0"/>
              <a:t>(a)</a:t>
            </a:r>
            <a:r>
              <a:rPr lang="en-US" dirty="0"/>
              <a:t> Nodes can be characterized by their role in the network, as peripheral, hubs, or bottlenecks. </a:t>
            </a:r>
            <a:r>
              <a:rPr lang="en-US" b="1" dirty="0"/>
              <a:t>(b)</a:t>
            </a:r>
            <a:r>
              <a:rPr lang="en-US" dirty="0"/>
              <a:t> The type of mutation of a protein (in-frame or truncating) leads to different perturbations in the PIN. Nonsense mutations, frame-shift mutations, and splice-site mutations lead to truncated proteins or completely destabilized proteins that can no longer maintain proper interactions with their protein partners. Such truncating mutations remove a node from the network and abolish all interactions. By contrast, subtle changes, such as single amino acid substitutions affecting binding sites or truncations that retain certain domains of the protein, may produce partially functional proteins that affect only a subset of their interaction partners. These in-frame mutations are referred to as edge-specific genetic, or </a:t>
            </a:r>
            <a:r>
              <a:rPr lang="en-US" dirty="0" err="1"/>
              <a:t>edgetic</a:t>
            </a:r>
            <a:r>
              <a:rPr lang="en-US" dirty="0"/>
              <a:t>, perturbations. </a:t>
            </a:r>
            <a:r>
              <a:rPr lang="en-US" b="1" dirty="0"/>
              <a:t>(c)</a:t>
            </a:r>
            <a:r>
              <a:rPr lang="en-US" dirty="0"/>
              <a:t> Different regions of a network can be identified according to the involvement of the nodes in common biological processes [functional (F) modules] or the same disorder [disease (D) modules]. Note that there is not a perfect overlap between functional and disease modules. In addition, different disease modules may overlap at least in part due to shared genetic determinants. </a:t>
            </a:r>
            <a:r>
              <a:rPr lang="en-US" b="1" dirty="0"/>
              <a:t>(d)</a:t>
            </a:r>
            <a:r>
              <a:rPr lang="en-US" dirty="0"/>
              <a:t> The interplay between environmental factors and genetic variation can be studied with network analysis. For example, the relation between the target of a drug and the protein associated with an adverse effect is modeled by calculating a distance measure in a PIN (edges highlighted in blue).</a:t>
            </a:r>
          </a:p>
          <a:p>
            <a:pPr marL="0" indent="0">
              <a:buNone/>
            </a:pPr>
            <a:endParaRPr lang="en-US" dirty="0"/>
          </a:p>
          <a:p>
            <a:pPr marL="0" indent="0">
              <a:buNone/>
            </a:pPr>
            <a:r>
              <a:rPr lang="en-US" dirty="0" err="1"/>
              <a:t>Kotlyar</a:t>
            </a:r>
            <a:r>
              <a:rPr lang="en-US" dirty="0"/>
              <a:t> et al. (</a:t>
            </a:r>
            <a:r>
              <a:rPr lang="en-US" dirty="0">
                <a:hlinkClick r:id="rId3"/>
              </a:rPr>
              <a:t>2012</a:t>
            </a:r>
            <a:r>
              <a:rPr lang="en-US" dirty="0"/>
              <a:t>) found that the centrality of genes regulated by a drug target was correlated with the toxicity of the drug. </a:t>
            </a:r>
          </a:p>
        </p:txBody>
      </p:sp>
      <p:sp>
        <p:nvSpPr>
          <p:cNvPr id="4" name="Slide Number Placeholder 3"/>
          <p:cNvSpPr>
            <a:spLocks noGrp="1"/>
          </p:cNvSpPr>
          <p:nvPr>
            <p:ph type="sldNum" sz="quarter" idx="10"/>
          </p:nvPr>
        </p:nvSpPr>
        <p:spPr/>
        <p:txBody>
          <a:bodyPr/>
          <a:lstStyle/>
          <a:p>
            <a:fld id="{DACAD396-1525-1548-8503-2E6776B622AE}" type="slidenum">
              <a:rPr lang="en-US" smtClean="0"/>
              <a:t>50</a:t>
            </a:fld>
            <a:endParaRPr lang="en-US"/>
          </a:p>
        </p:txBody>
      </p:sp>
    </p:spTree>
    <p:extLst>
      <p:ext uri="{BB962C8B-B14F-4D97-AF65-F5344CB8AC3E}">
        <p14:creationId xmlns:p14="http://schemas.microsoft.com/office/powerpoint/2010/main" val="3018707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AutoNum type="arabicParenR"/>
            </a:pPr>
            <a:r>
              <a:rPr lang="en-US" dirty="0"/>
              <a:t>Network</a:t>
            </a:r>
            <a:r>
              <a:rPr lang="en-US" baseline="0" dirty="0"/>
              <a:t> analysis very exciting but it does face a few challenges</a:t>
            </a:r>
          </a:p>
          <a:p>
            <a:pPr marL="228600" indent="-228600">
              <a:buAutoNum type="arabicParenR"/>
            </a:pPr>
            <a:r>
              <a:rPr lang="en-US" baseline="0" dirty="0"/>
              <a:t>First need to decide what type of network to use for analysis</a:t>
            </a:r>
          </a:p>
          <a:p>
            <a:pPr marL="228600" indent="-228600">
              <a:buAutoNum type="arabicParenR"/>
            </a:pPr>
            <a:r>
              <a:rPr lang="en-US" baseline="0" dirty="0"/>
              <a:t>Physical interactions, functional interactions, </a:t>
            </a:r>
            <a:r>
              <a:rPr lang="en-US" baseline="0" dirty="0" err="1"/>
              <a:t>etc</a:t>
            </a:r>
            <a:r>
              <a:rPr lang="en-US" baseline="0" dirty="0"/>
              <a:t> …</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52</a:t>
            </a:fld>
            <a:endParaRPr lang="en-US"/>
          </a:p>
        </p:txBody>
      </p:sp>
    </p:spTree>
    <p:extLst>
      <p:ext uri="{BB962C8B-B14F-4D97-AF65-F5344CB8AC3E}">
        <p14:creationId xmlns:p14="http://schemas.microsoft.com/office/powerpoint/2010/main" val="1117119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AutoNum type="arabicParenR"/>
            </a:pPr>
            <a:r>
              <a:rPr lang="en-US" baseline="0" dirty="0"/>
              <a:t>Information about molecular interactions within the cell are incomplete</a:t>
            </a:r>
          </a:p>
          <a:p>
            <a:pPr marL="228600" indent="-228600">
              <a:buAutoNum type="arabicParenR"/>
            </a:pPr>
            <a:r>
              <a:rPr lang="en-US" baseline="0" dirty="0"/>
              <a:t>There may be false positive information</a:t>
            </a:r>
          </a:p>
          <a:p>
            <a:pPr marL="228600" indent="-228600">
              <a:buAutoNum type="arabicParenR"/>
            </a:pPr>
            <a:r>
              <a:rPr lang="en-US" baseline="0" dirty="0"/>
              <a:t>Study bias such that highly-studied genes have more connections</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53</a:t>
            </a:fld>
            <a:endParaRPr lang="en-US"/>
          </a:p>
        </p:txBody>
      </p:sp>
    </p:spTree>
    <p:extLst>
      <p:ext uri="{BB962C8B-B14F-4D97-AF65-F5344CB8AC3E}">
        <p14:creationId xmlns:p14="http://schemas.microsoft.com/office/powerpoint/2010/main" val="17697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r>
              <a:rPr lang="en-US" dirty="0"/>
              <a:t>Jones, Richard B., et al. "A quantitative protein interaction network for the </a:t>
            </a:r>
            <a:r>
              <a:rPr lang="en-US" dirty="0" err="1"/>
              <a:t>ErbB</a:t>
            </a:r>
            <a:r>
              <a:rPr lang="en-US" dirty="0"/>
              <a:t> receptors using protein microarrays." </a:t>
            </a:r>
            <a:r>
              <a:rPr lang="en-US" i="1" dirty="0"/>
              <a:t>Nature</a:t>
            </a:r>
            <a:r>
              <a:rPr lang="en-US" dirty="0"/>
              <a:t> 439.7073 (2006): 168.</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dirty="0" err="1"/>
              <a:t>Stumpf</a:t>
            </a:r>
            <a:r>
              <a:rPr lang="en-US" dirty="0"/>
              <a:t>, Michael PH, et al. "Estimating the size of the human </a:t>
            </a:r>
            <a:r>
              <a:rPr lang="en-US" dirty="0" err="1"/>
              <a:t>interactome</a:t>
            </a:r>
            <a:r>
              <a:rPr lang="en-US" dirty="0"/>
              <a:t>." </a:t>
            </a:r>
            <a:r>
              <a:rPr lang="en-US" i="1" dirty="0"/>
              <a:t>Proceedings of the National Academy of Sciences</a:t>
            </a:r>
            <a:r>
              <a:rPr lang="en-US" dirty="0"/>
              <a:t> 105.19 (2008): 6959-6964.</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dirty="0" err="1"/>
              <a:t>Ponomarenko</a:t>
            </a:r>
            <a:r>
              <a:rPr lang="en-US" dirty="0"/>
              <a:t>, Elena A., et al. "The size of the human proteome: the width and depth." </a:t>
            </a:r>
            <a:r>
              <a:rPr lang="en-US" i="1" dirty="0"/>
              <a:t>International journal of analytical chemistry</a:t>
            </a:r>
            <a:r>
              <a:rPr lang="en-US" dirty="0"/>
              <a:t> 2016 (2016).</a:t>
            </a:r>
          </a:p>
          <a:p>
            <a:r>
              <a:rPr lang="en-US" dirty="0"/>
              <a:t>**** Palazzo, Alexander F., and Eliza S. Lee. "Non-coding RNA: what is functional and what is junk?." </a:t>
            </a:r>
            <a:r>
              <a:rPr lang="en-US" i="1" dirty="0"/>
              <a:t>Frontiers in genetics</a:t>
            </a:r>
            <a:r>
              <a:rPr lang="en-US" dirty="0"/>
              <a:t> 6 (2015): 2.</a:t>
            </a:r>
          </a:p>
        </p:txBody>
      </p:sp>
      <p:sp>
        <p:nvSpPr>
          <p:cNvPr id="4" name="Slide Number Placeholder 3"/>
          <p:cNvSpPr>
            <a:spLocks noGrp="1"/>
          </p:cNvSpPr>
          <p:nvPr>
            <p:ph type="sldNum" sz="quarter" idx="10"/>
          </p:nvPr>
        </p:nvSpPr>
        <p:spPr/>
        <p:txBody>
          <a:bodyPr/>
          <a:lstStyle/>
          <a:p>
            <a:fld id="{9A833B01-C1F4-DE42-9398-402A758B7413}" type="slidenum">
              <a:rPr lang="en-US" smtClean="0"/>
              <a:t>6</a:t>
            </a:fld>
            <a:endParaRPr lang="en-US"/>
          </a:p>
        </p:txBody>
      </p:sp>
    </p:spTree>
    <p:extLst>
      <p:ext uri="{BB962C8B-B14F-4D97-AF65-F5344CB8AC3E}">
        <p14:creationId xmlns:p14="http://schemas.microsoft.com/office/powerpoint/2010/main" val="94705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AutoNum type="arabicParenR"/>
            </a:pPr>
            <a:r>
              <a:rPr lang="en-US" dirty="0"/>
              <a:t>Information</a:t>
            </a:r>
            <a:r>
              <a:rPr lang="en-US" baseline="0" dirty="0"/>
              <a:t> about interactions also incomplete</a:t>
            </a:r>
          </a:p>
          <a:p>
            <a:pPr marL="228600" indent="-228600">
              <a:buAutoNum type="arabicParenR"/>
            </a:pPr>
            <a:r>
              <a:rPr lang="en-US" baseline="0" dirty="0"/>
              <a:t>Directional information important for reasoning about cause-effect relationships or signal transduction</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54</a:t>
            </a:fld>
            <a:endParaRPr lang="en-US"/>
          </a:p>
        </p:txBody>
      </p:sp>
    </p:spTree>
    <p:extLst>
      <p:ext uri="{BB962C8B-B14F-4D97-AF65-F5344CB8AC3E}">
        <p14:creationId xmlns:p14="http://schemas.microsoft.com/office/powerpoint/2010/main" val="2683822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AutoNum type="arabicParenR"/>
            </a:pPr>
            <a:r>
              <a:rPr lang="en-US" baseline="0" dirty="0"/>
              <a:t>Context is important – some genes are expressed ubiquitously while some are tissue specific</a:t>
            </a:r>
          </a:p>
          <a:p>
            <a:pPr marL="228600" indent="-228600">
              <a:buAutoNum type="arabicParenR"/>
            </a:pPr>
            <a:r>
              <a:rPr lang="en-US" baseline="0" dirty="0"/>
              <a:t>Cellular environment e.g. drug exposure or DNA damage can initiate cellular responses that alter expression </a:t>
            </a:r>
            <a:r>
              <a:rPr lang="en-US" baseline="0" dirty="0" err="1"/>
              <a:t>paterns</a:t>
            </a:r>
            <a:endParaRPr lang="en-US" baseline="0" dirty="0"/>
          </a:p>
          <a:p>
            <a:pPr marL="228600" indent="-228600">
              <a:buAutoNum type="arabicParenR"/>
            </a:pPr>
            <a:r>
              <a:rPr lang="en-US" baseline="0" dirty="0"/>
              <a:t>How to analyze cells with aberrant expression patterns in disease state</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55</a:t>
            </a:fld>
            <a:endParaRPr lang="en-US"/>
          </a:p>
        </p:txBody>
      </p:sp>
    </p:spTree>
    <p:extLst>
      <p:ext uri="{BB962C8B-B14F-4D97-AF65-F5344CB8AC3E}">
        <p14:creationId xmlns:p14="http://schemas.microsoft.com/office/powerpoint/2010/main" val="3257928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AutoNum type="arabicParenR"/>
            </a:pPr>
            <a:r>
              <a:rPr lang="en-US" baseline="0" dirty="0"/>
              <a:t>Mutations occur on a genetic background</a:t>
            </a:r>
          </a:p>
          <a:p>
            <a:pPr marL="228600" indent="-228600">
              <a:buAutoNum type="arabicParenR"/>
            </a:pPr>
            <a:r>
              <a:rPr lang="en-US" baseline="0" dirty="0"/>
              <a:t>Interactions are often not additive</a:t>
            </a:r>
          </a:p>
          <a:p>
            <a:pPr marL="228600" indent="-228600">
              <a:buAutoNum type="arabicParenR"/>
            </a:pPr>
            <a:r>
              <a:rPr lang="en-US" baseline="0" dirty="0"/>
              <a:t>Mutations in same pathway versus parallel pathways mediating the same behavior</a:t>
            </a:r>
          </a:p>
        </p:txBody>
      </p:sp>
      <p:sp>
        <p:nvSpPr>
          <p:cNvPr id="4" name="Slide Number Placeholder 3"/>
          <p:cNvSpPr>
            <a:spLocks noGrp="1"/>
          </p:cNvSpPr>
          <p:nvPr>
            <p:ph type="sldNum" sz="quarter" idx="10"/>
          </p:nvPr>
        </p:nvSpPr>
        <p:spPr/>
        <p:txBody>
          <a:bodyPr/>
          <a:lstStyle/>
          <a:p>
            <a:fld id="{DACAD396-1525-1548-8503-2E6776B622AE}" type="slidenum">
              <a:rPr lang="en-US" smtClean="0"/>
              <a:t>56</a:t>
            </a:fld>
            <a:endParaRPr lang="en-US"/>
          </a:p>
        </p:txBody>
      </p:sp>
    </p:spTree>
    <p:extLst>
      <p:ext uri="{BB962C8B-B14F-4D97-AF65-F5344CB8AC3E}">
        <p14:creationId xmlns:p14="http://schemas.microsoft.com/office/powerpoint/2010/main" val="218526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AutoNum type="arabicParenR"/>
            </a:pPr>
            <a:r>
              <a:rPr lang="en-US" baseline="0" dirty="0"/>
              <a:t>Multiple molecular measurement technologies often applied simultaneously</a:t>
            </a:r>
          </a:p>
          <a:p>
            <a:pPr marL="228600" indent="-228600">
              <a:buAutoNum type="arabicParenR"/>
            </a:pPr>
            <a:r>
              <a:rPr lang="en-US" baseline="0" dirty="0"/>
              <a:t>Although networks are a good framework or integration, it’s not trivial to integrate this information</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57</a:t>
            </a:fld>
            <a:endParaRPr lang="en-US"/>
          </a:p>
        </p:txBody>
      </p:sp>
    </p:spTree>
    <p:extLst>
      <p:ext uri="{BB962C8B-B14F-4D97-AF65-F5344CB8AC3E}">
        <p14:creationId xmlns:p14="http://schemas.microsoft.com/office/powerpoint/2010/main" val="5761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Issues</a:t>
            </a:r>
            <a:r>
              <a:rPr lang="en-US" baseline="0" dirty="0"/>
              <a:t> considered so far all at once</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58</a:t>
            </a:fld>
            <a:endParaRPr lang="en-US"/>
          </a:p>
        </p:txBody>
      </p:sp>
    </p:spTree>
    <p:extLst>
      <p:ext uri="{BB962C8B-B14F-4D97-AF65-F5344CB8AC3E}">
        <p14:creationId xmlns:p14="http://schemas.microsoft.com/office/powerpoint/2010/main" val="724890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AutoNum type="arabicParenR"/>
            </a:pPr>
            <a:r>
              <a:rPr lang="en-US" dirty="0"/>
              <a:t>Other important</a:t>
            </a:r>
            <a:r>
              <a:rPr lang="en-US" baseline="0" dirty="0"/>
              <a:t> considerations</a:t>
            </a:r>
          </a:p>
          <a:p>
            <a:pPr marL="228600" indent="-228600">
              <a:buAutoNum type="arabicParenR"/>
            </a:pPr>
            <a:r>
              <a:rPr lang="en-US" baseline="0" dirty="0"/>
              <a:t>Cells are dynamic, cause and effect relationships may be difficult to disentangle</a:t>
            </a:r>
          </a:p>
          <a:p>
            <a:pPr marL="228600" indent="-228600">
              <a:buAutoNum type="arabicParenR"/>
            </a:pPr>
            <a:r>
              <a:rPr lang="en-US" baseline="0" dirty="0"/>
              <a:t>Important to keep in mind that each node represents a population of molecules and heterozygous </a:t>
            </a:r>
            <a:r>
              <a:rPr lang="en-US" baseline="0" dirty="0" err="1"/>
              <a:t>vs</a:t>
            </a:r>
            <a:r>
              <a:rPr lang="en-US" baseline="0" dirty="0"/>
              <a:t> homozygous events may have distinct effects</a:t>
            </a:r>
          </a:p>
          <a:p>
            <a:pPr marL="228600" indent="-228600">
              <a:buAutoNum type="arabicParenR"/>
            </a:pPr>
            <a:r>
              <a:rPr lang="en-US" baseline="0" dirty="0"/>
              <a:t>Models need to incorporate </a:t>
            </a:r>
            <a:r>
              <a:rPr lang="en-US" baseline="0" dirty="0" err="1"/>
              <a:t>ncRNAs</a:t>
            </a:r>
            <a:r>
              <a:rPr lang="en-US" baseline="0" dirty="0"/>
              <a:t> and regulatory regions of the genome</a:t>
            </a:r>
          </a:p>
          <a:p>
            <a:pPr marL="228600" indent="-228600">
              <a:buAutoNum type="arabicParenR"/>
            </a:pPr>
            <a:endParaRPr lang="en-US" baseline="0" dirty="0"/>
          </a:p>
          <a:p>
            <a:pPr marL="0" indent="0">
              <a:buNone/>
            </a:pPr>
            <a:r>
              <a:rPr lang="en-US" baseline="0" dirty="0"/>
              <a:t>Despite all these challenges, many interesting network-based strategies have been developed for mining useful information from large scale tumor data</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59</a:t>
            </a:fld>
            <a:endParaRPr lang="en-US"/>
          </a:p>
        </p:txBody>
      </p:sp>
    </p:spTree>
    <p:extLst>
      <p:ext uri="{BB962C8B-B14F-4D97-AF65-F5344CB8AC3E}">
        <p14:creationId xmlns:p14="http://schemas.microsoft.com/office/powerpoint/2010/main" val="1445217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17582F-36A5-B042-A0CB-9D4E0C1E1EAA}" type="slidenum">
              <a:rPr lang="en-US" smtClean="0"/>
              <a:t>63</a:t>
            </a:fld>
            <a:endParaRPr lang="en-US"/>
          </a:p>
        </p:txBody>
      </p:sp>
    </p:spTree>
    <p:extLst>
      <p:ext uri="{BB962C8B-B14F-4D97-AF65-F5344CB8AC3E}">
        <p14:creationId xmlns:p14="http://schemas.microsoft.com/office/powerpoint/2010/main" val="3799970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www.dailymail.co.uk</a:t>
            </a:r>
            <a:r>
              <a:rPr lang="en-US" dirty="0"/>
              <a:t>/news/article-1308061/Ferrari-recalls-cursed-supercar-FIVE-458-Italias-burst-flames.html</a:t>
            </a:r>
          </a:p>
        </p:txBody>
      </p:sp>
      <p:sp>
        <p:nvSpPr>
          <p:cNvPr id="4" name="Slide Number Placeholder 3"/>
          <p:cNvSpPr>
            <a:spLocks noGrp="1"/>
          </p:cNvSpPr>
          <p:nvPr>
            <p:ph type="sldNum" sz="quarter" idx="10"/>
          </p:nvPr>
        </p:nvSpPr>
        <p:spPr/>
        <p:txBody>
          <a:bodyPr/>
          <a:lstStyle/>
          <a:p>
            <a:fld id="{9A833B01-C1F4-DE42-9398-402A758B7413}" type="slidenum">
              <a:rPr lang="en-US" smtClean="0"/>
              <a:t>7</a:t>
            </a:fld>
            <a:endParaRPr lang="en-US"/>
          </a:p>
        </p:txBody>
      </p:sp>
    </p:spTree>
    <p:extLst>
      <p:ext uri="{BB962C8B-B14F-4D97-AF65-F5344CB8AC3E}">
        <p14:creationId xmlns:p14="http://schemas.microsoft.com/office/powerpoint/2010/main" val="13783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5961D-F425-B94C-B620-8CE91A0C93EF}" type="slidenum">
              <a:rPr lang="en-US" smtClean="0"/>
              <a:t>8</a:t>
            </a:fld>
            <a:endParaRPr lang="en-US"/>
          </a:p>
        </p:txBody>
      </p:sp>
    </p:spTree>
    <p:extLst>
      <p:ext uri="{BB962C8B-B14F-4D97-AF65-F5344CB8AC3E}">
        <p14:creationId xmlns:p14="http://schemas.microsoft.com/office/powerpoint/2010/main" val="165206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study of the interactions between the components of biological systems, and how these interactions give rise to the function and behavior of that system</a:t>
            </a:r>
          </a:p>
          <a:p>
            <a:endParaRPr lang="en-US" dirty="0"/>
          </a:p>
        </p:txBody>
      </p:sp>
      <p:sp>
        <p:nvSpPr>
          <p:cNvPr id="4" name="Slide Number Placeholder 3"/>
          <p:cNvSpPr>
            <a:spLocks noGrp="1"/>
          </p:cNvSpPr>
          <p:nvPr>
            <p:ph type="sldNum" sz="quarter" idx="10"/>
          </p:nvPr>
        </p:nvSpPr>
        <p:spPr/>
        <p:txBody>
          <a:bodyPr/>
          <a:lstStyle/>
          <a:p>
            <a:fld id="{99B5961D-F425-B94C-B620-8CE91A0C93EF}" type="slidenum">
              <a:rPr lang="en-US" smtClean="0"/>
              <a:t>9</a:t>
            </a:fld>
            <a:endParaRPr lang="en-US"/>
          </a:p>
        </p:txBody>
      </p:sp>
    </p:spTree>
    <p:extLst>
      <p:ext uri="{BB962C8B-B14F-4D97-AF65-F5344CB8AC3E}">
        <p14:creationId xmlns:p14="http://schemas.microsoft.com/office/powerpoint/2010/main" val="399216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21</a:t>
            </a:fld>
            <a:endParaRPr lang="en-US"/>
          </a:p>
        </p:txBody>
      </p:sp>
    </p:spTree>
    <p:extLst>
      <p:ext uri="{BB962C8B-B14F-4D97-AF65-F5344CB8AC3E}">
        <p14:creationId xmlns:p14="http://schemas.microsoft.com/office/powerpoint/2010/main" val="1506417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RNAi</a:t>
            </a:r>
            <a:r>
              <a:rPr lang="en-US" dirty="0"/>
              <a:t> = RNA</a:t>
            </a:r>
            <a:r>
              <a:rPr lang="en-US" baseline="0" dirty="0"/>
              <a:t> interference</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23</a:t>
            </a:fld>
            <a:endParaRPr lang="en-US"/>
          </a:p>
        </p:txBody>
      </p:sp>
    </p:spTree>
    <p:extLst>
      <p:ext uri="{BB962C8B-B14F-4D97-AF65-F5344CB8AC3E}">
        <p14:creationId xmlns:p14="http://schemas.microsoft.com/office/powerpoint/2010/main" val="392905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collapsed view –</a:t>
            </a:r>
            <a:r>
              <a:rPr lang="en-US" baseline="0" dirty="0"/>
              <a:t> diseases are linked by an edge if they share a gene. Node size corresponds to number of disease-associated genes</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25</a:t>
            </a:fld>
            <a:endParaRPr lang="en-US"/>
          </a:p>
        </p:txBody>
      </p:sp>
    </p:spTree>
    <p:extLst>
      <p:ext uri="{BB962C8B-B14F-4D97-AF65-F5344CB8AC3E}">
        <p14:creationId xmlns:p14="http://schemas.microsoft.com/office/powerpoint/2010/main" val="3812174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collapsed view –</a:t>
            </a:r>
            <a:r>
              <a:rPr lang="en-US" baseline="0" dirty="0"/>
              <a:t> diseases are linked by an edge if they share a gene. Node size corresponds to number of disease-associated genes</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26</a:t>
            </a:fld>
            <a:endParaRPr lang="en-US"/>
          </a:p>
        </p:txBody>
      </p:sp>
    </p:spTree>
    <p:extLst>
      <p:ext uri="{BB962C8B-B14F-4D97-AF65-F5344CB8AC3E}">
        <p14:creationId xmlns:p14="http://schemas.microsoft.com/office/powerpoint/2010/main" val="3812174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990467F-6F90-6C44-BDA6-24C0E38CC2C2}"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423359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90467F-6F90-6C44-BDA6-24C0E38CC2C2}"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2749731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90467F-6F90-6C44-BDA6-24C0E38CC2C2}"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379290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1431"/>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90467F-6F90-6C44-BDA6-24C0E38CC2C2}"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cxnSp>
        <p:nvCxnSpPr>
          <p:cNvPr id="8" name="Straight Connector 7"/>
          <p:cNvCxnSpPr/>
          <p:nvPr userDrawn="1"/>
        </p:nvCxnSpPr>
        <p:spPr>
          <a:xfrm>
            <a:off x="0" y="1347733"/>
            <a:ext cx="9144000"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465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90467F-6F90-6C44-BDA6-24C0E38CC2C2}"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411272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3082"/>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90467F-6F90-6C44-BDA6-24C0E38CC2C2}" type="datetimeFigureOut">
              <a:rPr lang="en-US" smtClean="0"/>
              <a:t>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E7C5D-CC07-F74C-9635-B57130613672}" type="slidenum">
              <a:rPr lang="en-US" smtClean="0"/>
              <a:t>‹#›</a:t>
            </a:fld>
            <a:endParaRPr lang="en-US"/>
          </a:p>
        </p:txBody>
      </p:sp>
      <p:cxnSp>
        <p:nvCxnSpPr>
          <p:cNvPr id="8" name="Straight Connector 7"/>
          <p:cNvCxnSpPr/>
          <p:nvPr userDrawn="1"/>
        </p:nvCxnSpPr>
        <p:spPr>
          <a:xfrm>
            <a:off x="0" y="1347733"/>
            <a:ext cx="9144000"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419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93082"/>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90467F-6F90-6C44-BDA6-24C0E38CC2C2}" type="datetimeFigureOut">
              <a:rPr lang="en-US" smtClean="0"/>
              <a:t>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BE7C5D-CC07-F74C-9635-B57130613672}" type="slidenum">
              <a:rPr lang="en-US" smtClean="0"/>
              <a:t>‹#›</a:t>
            </a:fld>
            <a:endParaRPr lang="en-US"/>
          </a:p>
        </p:txBody>
      </p:sp>
      <p:cxnSp>
        <p:nvCxnSpPr>
          <p:cNvPr id="11" name="Straight Connector 10"/>
          <p:cNvCxnSpPr/>
          <p:nvPr userDrawn="1"/>
        </p:nvCxnSpPr>
        <p:spPr>
          <a:xfrm>
            <a:off x="0" y="1347733"/>
            <a:ext cx="9144000"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229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81431"/>
            <a:ext cx="82296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990467F-6F90-6C44-BDA6-24C0E38CC2C2}" type="datetimeFigureOut">
              <a:rPr lang="en-US" smtClean="0"/>
              <a:t>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BE7C5D-CC07-F74C-9635-B57130613672}" type="slidenum">
              <a:rPr lang="en-US" smtClean="0"/>
              <a:t>‹#›</a:t>
            </a:fld>
            <a:endParaRPr lang="en-US"/>
          </a:p>
        </p:txBody>
      </p:sp>
      <p:cxnSp>
        <p:nvCxnSpPr>
          <p:cNvPr id="7" name="Straight Connector 6"/>
          <p:cNvCxnSpPr/>
          <p:nvPr userDrawn="1"/>
        </p:nvCxnSpPr>
        <p:spPr>
          <a:xfrm>
            <a:off x="0" y="1347733"/>
            <a:ext cx="9144000"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959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90467F-6F90-6C44-BDA6-24C0E38CC2C2}" type="datetimeFigureOut">
              <a:rPr lang="en-US" smtClean="0"/>
              <a:t>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674428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90467F-6F90-6C44-BDA6-24C0E38CC2C2}" type="datetimeFigureOut">
              <a:rPr lang="en-US" smtClean="0"/>
              <a:t>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119516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90467F-6F90-6C44-BDA6-24C0E38CC2C2}" type="datetimeFigureOut">
              <a:rPr lang="en-US" smtClean="0"/>
              <a:t>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114761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90467F-6F90-6C44-BDA6-24C0E38CC2C2}" type="datetimeFigureOut">
              <a:rPr lang="en-US" smtClean="0"/>
              <a:t>2/7/20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E7C5D-CC07-F74C-9635-B57130613672}" type="slidenum">
              <a:rPr lang="en-US" smtClean="0"/>
              <a:t>‹#›</a:t>
            </a:fld>
            <a:endParaRPr lang="en-US"/>
          </a:p>
        </p:txBody>
      </p:sp>
    </p:spTree>
    <p:extLst>
      <p:ext uri="{BB962C8B-B14F-4D97-AF65-F5344CB8AC3E}">
        <p14:creationId xmlns:p14="http://schemas.microsoft.com/office/powerpoint/2010/main" val="3561259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ww.ncbi.nlm.nih.gov/pubmed/19081792"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emf"/><Relationship Id="rId5" Type="http://schemas.openxmlformats.org/officeDocument/2006/relationships/oleObject" Target="../embeddings/oleObject3.bin"/><Relationship Id="rId4"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emf"/><Relationship Id="rId5" Type="http://schemas.openxmlformats.org/officeDocument/2006/relationships/oleObject" Target="../embeddings/oleObject5.bin"/><Relationship Id="rId10" Type="http://schemas.openxmlformats.org/officeDocument/2006/relationships/image" Target="../media/image43.emf"/><Relationship Id="rId4" Type="http://schemas.openxmlformats.org/officeDocument/2006/relationships/image" Target="../media/image40.emf"/><Relationship Id="rId9"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4.png"/><Relationship Id="rId4" Type="http://schemas.openxmlformats.org/officeDocument/2006/relationships/image" Target="../media/image42.emf"/></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68244" y="-1849463"/>
            <a:ext cx="7605788" cy="6858000"/>
          </a:xfrm>
          <a:prstGeom prst="rect">
            <a:avLst/>
          </a:prstGeom>
        </p:spPr>
      </p:pic>
      <p:sp>
        <p:nvSpPr>
          <p:cNvPr id="2" name="Title 1"/>
          <p:cNvSpPr>
            <a:spLocks noGrp="1"/>
          </p:cNvSpPr>
          <p:nvPr>
            <p:ph type="ctrTitle"/>
          </p:nvPr>
        </p:nvSpPr>
        <p:spPr/>
        <p:txBody>
          <a:bodyPr/>
          <a:lstStyle/>
          <a:p>
            <a:r>
              <a:rPr lang="en-US" dirty="0"/>
              <a:t>Biological Network Analysis</a:t>
            </a:r>
          </a:p>
        </p:txBody>
      </p:sp>
      <p:sp>
        <p:nvSpPr>
          <p:cNvPr id="3" name="Subtitle 2"/>
          <p:cNvSpPr>
            <a:spLocks noGrp="1"/>
          </p:cNvSpPr>
          <p:nvPr>
            <p:ph type="subTitle" idx="1"/>
          </p:nvPr>
        </p:nvSpPr>
        <p:spPr/>
        <p:txBody>
          <a:bodyPr>
            <a:normAutofit fontScale="85000" lnSpcReduction="20000"/>
          </a:bodyPr>
          <a:lstStyle/>
          <a:p>
            <a:r>
              <a:rPr lang="en-US" dirty="0"/>
              <a:t>Hannah Carter</a:t>
            </a:r>
          </a:p>
          <a:p>
            <a:r>
              <a:rPr lang="en-US" dirty="0"/>
              <a:t>UCSD Department of Medicine</a:t>
            </a:r>
          </a:p>
          <a:p>
            <a:r>
              <a:rPr lang="en-US" dirty="0"/>
              <a:t>02/18/2020</a:t>
            </a:r>
          </a:p>
          <a:p>
            <a:r>
              <a:rPr lang="en-US" dirty="0" err="1"/>
              <a:t>hkcarter@ucsd.edu</a:t>
            </a:r>
            <a:endParaRPr lang="en-US" dirty="0"/>
          </a:p>
        </p:txBody>
      </p:sp>
    </p:spTree>
    <p:extLst>
      <p:ext uri="{BB962C8B-B14F-4D97-AF65-F5344CB8AC3E}">
        <p14:creationId xmlns:p14="http://schemas.microsoft.com/office/powerpoint/2010/main" val="260042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Theory </a:t>
            </a:r>
          </a:p>
        </p:txBody>
      </p:sp>
      <p:sp>
        <p:nvSpPr>
          <p:cNvPr id="3" name="Content Placeholder 2"/>
          <p:cNvSpPr>
            <a:spLocks noGrp="1"/>
          </p:cNvSpPr>
          <p:nvPr>
            <p:ph idx="1"/>
          </p:nvPr>
        </p:nvSpPr>
        <p:spPr/>
        <p:txBody>
          <a:bodyPr>
            <a:normAutofit fontScale="92500" lnSpcReduction="10000"/>
          </a:bodyPr>
          <a:lstStyle/>
          <a:p>
            <a:r>
              <a:rPr lang="en-US" dirty="0"/>
              <a:t>Study of graphs as a representation of the relationships between discrete objects</a:t>
            </a:r>
          </a:p>
          <a:p>
            <a:endParaRPr lang="en-US" dirty="0"/>
          </a:p>
          <a:p>
            <a:r>
              <a:rPr lang="en-US" dirty="0"/>
              <a:t>Objects represented as nodes</a:t>
            </a:r>
          </a:p>
          <a:p>
            <a:pPr lvl="1"/>
            <a:r>
              <a:rPr lang="en-US" dirty="0"/>
              <a:t>Genes, proteins, enzymes, metabolites, drugs, diseases, …</a:t>
            </a:r>
          </a:p>
          <a:p>
            <a:pPr lvl="1"/>
            <a:endParaRPr lang="en-US" dirty="0"/>
          </a:p>
          <a:p>
            <a:r>
              <a:rPr lang="en-US" dirty="0"/>
              <a:t>Relationships represented as edges</a:t>
            </a:r>
          </a:p>
          <a:p>
            <a:pPr lvl="1"/>
            <a:r>
              <a:rPr lang="en-US" dirty="0"/>
              <a:t>Protein-protein interactions, enzyme-substrate pairs, co-expressed mRNAs, …</a:t>
            </a:r>
          </a:p>
          <a:p>
            <a:endParaRPr lang="en-US" dirty="0"/>
          </a:p>
          <a:p>
            <a:endParaRPr lang="en-US" dirty="0"/>
          </a:p>
        </p:txBody>
      </p:sp>
    </p:spTree>
    <p:extLst>
      <p:ext uri="{BB962C8B-B14F-4D97-AF65-F5344CB8AC3E}">
        <p14:creationId xmlns:p14="http://schemas.microsoft.com/office/powerpoint/2010/main" val="344380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524"/>
            <a:ext cx="8229600" cy="1143000"/>
          </a:xfrm>
        </p:spPr>
        <p:txBody>
          <a:bodyPr/>
          <a:lstStyle/>
          <a:p>
            <a:r>
              <a:rPr lang="en-US" dirty="0"/>
              <a:t>Networks are modeled by Graphs</a:t>
            </a:r>
          </a:p>
        </p:txBody>
      </p:sp>
      <p:sp>
        <p:nvSpPr>
          <p:cNvPr id="3" name="Content Placeholder 2"/>
          <p:cNvSpPr>
            <a:spLocks noGrp="1"/>
          </p:cNvSpPr>
          <p:nvPr>
            <p:ph idx="1"/>
          </p:nvPr>
        </p:nvSpPr>
        <p:spPr>
          <a:xfrm>
            <a:off x="457200" y="1600201"/>
            <a:ext cx="5846596" cy="4525963"/>
          </a:xfrm>
        </p:spPr>
        <p:txBody>
          <a:bodyPr>
            <a:normAutofit lnSpcReduction="10000"/>
          </a:bodyPr>
          <a:lstStyle/>
          <a:p>
            <a:pPr marL="0" indent="0">
              <a:buNone/>
            </a:pPr>
            <a:r>
              <a:rPr lang="en-US" dirty="0"/>
              <a:t>G=(V,E)</a:t>
            </a:r>
          </a:p>
          <a:p>
            <a:pPr lvl="1"/>
            <a:r>
              <a:rPr lang="en-US" dirty="0"/>
              <a:t>V = vertices (or nodes)</a:t>
            </a:r>
          </a:p>
          <a:p>
            <a:pPr lvl="1"/>
            <a:r>
              <a:rPr lang="en-US" dirty="0"/>
              <a:t>E = edges (or links)</a:t>
            </a:r>
          </a:p>
          <a:p>
            <a:endParaRPr lang="en-US" dirty="0"/>
          </a:p>
          <a:p>
            <a:endParaRPr lang="en-US" dirty="0"/>
          </a:p>
          <a:p>
            <a:pPr marL="0" indent="0">
              <a:buNone/>
            </a:pPr>
            <a:endParaRPr lang="en-US" dirty="0"/>
          </a:p>
          <a:p>
            <a:pPr marL="0" indent="0">
              <a:buNone/>
            </a:pPr>
            <a:r>
              <a:rPr lang="en-US" dirty="0" err="1"/>
              <a:t>Subgraph</a:t>
            </a:r>
            <a:r>
              <a:rPr lang="en-US" dirty="0"/>
              <a:t> – connected subset of G</a:t>
            </a:r>
          </a:p>
          <a:p>
            <a:pPr marL="0" indent="0">
              <a:buNone/>
            </a:pPr>
            <a:r>
              <a:rPr lang="en-US" dirty="0"/>
              <a:t>G’ = (V’,E’)</a:t>
            </a:r>
          </a:p>
        </p:txBody>
      </p:sp>
      <p:pic>
        <p:nvPicPr>
          <p:cNvPr id="4" name="Picture 3"/>
          <p:cNvPicPr>
            <a:picLocks noChangeAspect="1"/>
          </p:cNvPicPr>
          <p:nvPr/>
        </p:nvPicPr>
        <p:blipFill>
          <a:blip r:embed="rId3"/>
          <a:stretch>
            <a:fillRect/>
          </a:stretch>
        </p:blipFill>
        <p:spPr>
          <a:xfrm>
            <a:off x="5122074" y="1382685"/>
            <a:ext cx="3489115" cy="2307575"/>
          </a:xfrm>
          <a:prstGeom prst="rect">
            <a:avLst/>
          </a:prstGeom>
        </p:spPr>
      </p:pic>
      <p:sp>
        <p:nvSpPr>
          <p:cNvPr id="5" name="TextBox 4"/>
          <p:cNvSpPr txBox="1"/>
          <p:nvPr/>
        </p:nvSpPr>
        <p:spPr>
          <a:xfrm>
            <a:off x="2414756" y="3477470"/>
            <a:ext cx="6619166" cy="830997"/>
          </a:xfrm>
          <a:prstGeom prst="rect">
            <a:avLst/>
          </a:prstGeom>
          <a:noFill/>
        </p:spPr>
        <p:txBody>
          <a:bodyPr wrap="square" rtlCol="0">
            <a:spAutoFit/>
          </a:bodyPr>
          <a:lstStyle/>
          <a:p>
            <a:r>
              <a:rPr lang="en-US" sz="2400" i="1" dirty="0"/>
              <a:t>V</a:t>
            </a:r>
            <a:r>
              <a:rPr lang="en-US" sz="2400" dirty="0"/>
              <a:t> = {1, 2, 3, 4, 5, 6} </a:t>
            </a:r>
          </a:p>
          <a:p>
            <a:r>
              <a:rPr lang="en-US" sz="2400" i="1" dirty="0"/>
              <a:t>E</a:t>
            </a:r>
            <a:r>
              <a:rPr lang="en-US" sz="2400" dirty="0"/>
              <a:t> = {{1, 2}, {1, 5}, {2, 3}, {2, 5}, {3, 4}, {4, 5 }, {4, 6}}</a:t>
            </a:r>
          </a:p>
        </p:txBody>
      </p:sp>
      <p:graphicFrame>
        <p:nvGraphicFramePr>
          <p:cNvPr id="6" name="Object 5"/>
          <p:cNvGraphicFramePr>
            <a:graphicFrameLocks noChangeAspect="1"/>
          </p:cNvGraphicFramePr>
          <p:nvPr>
            <p:extLst>
              <p:ext uri="{D42A27DB-BD31-4B8C-83A1-F6EECF244321}">
                <p14:modId xmlns:p14="http://schemas.microsoft.com/office/powerpoint/2010/main" val="1622345717"/>
              </p:ext>
            </p:extLst>
          </p:nvPr>
        </p:nvGraphicFramePr>
        <p:xfrm>
          <a:off x="480504" y="5825059"/>
          <a:ext cx="5137276" cy="1009639"/>
        </p:xfrm>
        <a:graphic>
          <a:graphicData uri="http://schemas.openxmlformats.org/presentationml/2006/ole">
            <mc:AlternateContent xmlns:mc="http://schemas.openxmlformats.org/markup-compatibility/2006">
              <mc:Choice xmlns:v="urn:schemas-microsoft-com:vml" Requires="v">
                <p:oleObj spid="_x0000_s5337" name="Equation" r:id="rId4" imgW="2197100" imgH="431800" progId="Equation.3">
                  <p:embed/>
                </p:oleObj>
              </mc:Choice>
              <mc:Fallback>
                <p:oleObj name="Equation" r:id="rId4" imgW="2197100" imgH="431800" progId="Equation.3">
                  <p:embed/>
                  <p:pic>
                    <p:nvPicPr>
                      <p:cNvPr id="0" name=""/>
                      <p:cNvPicPr/>
                      <p:nvPr/>
                    </p:nvPicPr>
                    <p:blipFill>
                      <a:blip r:embed="rId5"/>
                      <a:stretch>
                        <a:fillRect/>
                      </a:stretch>
                    </p:blipFill>
                    <p:spPr>
                      <a:xfrm>
                        <a:off x="480504" y="5825059"/>
                        <a:ext cx="5137276" cy="1009639"/>
                      </a:xfrm>
                      <a:prstGeom prst="rect">
                        <a:avLst/>
                      </a:prstGeom>
                    </p:spPr>
                  </p:pic>
                </p:oleObj>
              </mc:Fallback>
            </mc:AlternateContent>
          </a:graphicData>
        </a:graphic>
      </p:graphicFrame>
    </p:spTree>
    <p:extLst>
      <p:ext uri="{BB962C8B-B14F-4D97-AF65-F5344CB8AC3E}">
        <p14:creationId xmlns:p14="http://schemas.microsoft.com/office/powerpoint/2010/main" val="1160490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305"/>
            <a:ext cx="8229600" cy="1143000"/>
          </a:xfrm>
        </p:spPr>
        <p:txBody>
          <a:bodyPr/>
          <a:lstStyle/>
          <a:p>
            <a:r>
              <a:rPr lang="en-US" dirty="0"/>
              <a:t>Creating Graphs from Data</a:t>
            </a:r>
          </a:p>
        </p:txBody>
      </p:sp>
      <p:sp>
        <p:nvSpPr>
          <p:cNvPr id="3" name="Content Placeholder 2"/>
          <p:cNvSpPr>
            <a:spLocks noGrp="1"/>
          </p:cNvSpPr>
          <p:nvPr>
            <p:ph idx="1"/>
          </p:nvPr>
        </p:nvSpPr>
        <p:spPr>
          <a:xfrm>
            <a:off x="457202" y="1325353"/>
            <a:ext cx="3793897" cy="5273791"/>
          </a:xfrm>
        </p:spPr>
        <p:txBody>
          <a:bodyPr>
            <a:normAutofit fontScale="92500" lnSpcReduction="20000"/>
          </a:bodyPr>
          <a:lstStyle/>
          <a:p>
            <a:r>
              <a:rPr lang="en-US" dirty="0"/>
              <a:t>Adjacency matrix</a:t>
            </a:r>
          </a:p>
          <a:p>
            <a:pPr lvl="1"/>
            <a:r>
              <a:rPr lang="en-US" dirty="0"/>
              <a:t>Can include edge weights in adjacency matrix</a:t>
            </a:r>
          </a:p>
          <a:p>
            <a:pPr lvl="1"/>
            <a:endParaRPr lang="en-US" dirty="0"/>
          </a:p>
          <a:p>
            <a:r>
              <a:rPr lang="en-US" dirty="0"/>
              <a:t>SIF format</a:t>
            </a:r>
          </a:p>
          <a:p>
            <a:pPr marL="914400" lvl="2" indent="0">
              <a:buNone/>
            </a:pPr>
            <a:r>
              <a:rPr lang="en-US" dirty="0"/>
              <a:t>1  1</a:t>
            </a:r>
          </a:p>
          <a:p>
            <a:pPr marL="914400" lvl="2" indent="0">
              <a:buNone/>
            </a:pPr>
            <a:r>
              <a:rPr lang="en-US" dirty="0"/>
              <a:t>1  2</a:t>
            </a:r>
          </a:p>
          <a:p>
            <a:pPr marL="914400" lvl="2" indent="0">
              <a:buNone/>
            </a:pPr>
            <a:r>
              <a:rPr lang="en-US" dirty="0"/>
              <a:t>1  5</a:t>
            </a:r>
          </a:p>
          <a:p>
            <a:pPr marL="914400" lvl="2" indent="0">
              <a:buNone/>
            </a:pPr>
            <a:r>
              <a:rPr lang="en-US" dirty="0"/>
              <a:t>2  3</a:t>
            </a:r>
          </a:p>
          <a:p>
            <a:pPr marL="914400" lvl="2" indent="0">
              <a:buNone/>
            </a:pPr>
            <a:r>
              <a:rPr lang="en-US" dirty="0"/>
              <a:t>2  5</a:t>
            </a:r>
          </a:p>
          <a:p>
            <a:pPr marL="914400" lvl="2" indent="0">
              <a:buNone/>
            </a:pPr>
            <a:r>
              <a:rPr lang="en-US" dirty="0"/>
              <a:t>3  4</a:t>
            </a:r>
          </a:p>
          <a:p>
            <a:pPr marL="914400" lvl="2" indent="0">
              <a:buNone/>
            </a:pPr>
            <a:r>
              <a:rPr lang="en-US" dirty="0"/>
              <a:t>4  5</a:t>
            </a:r>
          </a:p>
          <a:p>
            <a:pPr marL="914400" lvl="2" indent="0">
              <a:buNone/>
            </a:pPr>
            <a:r>
              <a:rPr lang="en-US" dirty="0"/>
              <a:t>4  6</a:t>
            </a:r>
          </a:p>
          <a:p>
            <a:pPr lvl="1"/>
            <a:endParaRPr 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573" y="1600201"/>
            <a:ext cx="4032228" cy="2707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59862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5512"/>
          <a:stretch/>
        </p:blipFill>
        <p:spPr>
          <a:xfrm>
            <a:off x="5705354" y="1398106"/>
            <a:ext cx="3325039" cy="3337286"/>
          </a:xfrm>
          <a:prstGeom prst="rect">
            <a:avLst/>
          </a:prstGeom>
        </p:spPr>
      </p:pic>
      <p:sp>
        <p:nvSpPr>
          <p:cNvPr id="2" name="Title 1"/>
          <p:cNvSpPr>
            <a:spLocks noGrp="1"/>
          </p:cNvSpPr>
          <p:nvPr>
            <p:ph type="title"/>
          </p:nvPr>
        </p:nvSpPr>
        <p:spPr/>
        <p:txBody>
          <a:bodyPr/>
          <a:lstStyle/>
          <a:p>
            <a:r>
              <a:rPr lang="en-US" dirty="0"/>
              <a:t>Creating Graphs from Data</a:t>
            </a:r>
          </a:p>
        </p:txBody>
      </p:sp>
      <p:sp>
        <p:nvSpPr>
          <p:cNvPr id="3" name="Content Placeholder 2"/>
          <p:cNvSpPr>
            <a:spLocks noGrp="1"/>
          </p:cNvSpPr>
          <p:nvPr>
            <p:ph idx="1"/>
          </p:nvPr>
        </p:nvSpPr>
        <p:spPr>
          <a:xfrm>
            <a:off x="457200" y="1600201"/>
            <a:ext cx="5462076" cy="4525963"/>
          </a:xfrm>
        </p:spPr>
        <p:txBody>
          <a:bodyPr>
            <a:normAutofit fontScale="85000" lnSpcReduction="20000"/>
          </a:bodyPr>
          <a:lstStyle/>
          <a:p>
            <a:r>
              <a:rPr lang="en-US" dirty="0"/>
              <a:t>Graphs that represent the </a:t>
            </a:r>
            <a:r>
              <a:rPr lang="en-US" b="1" dirty="0"/>
              <a:t>known structure</a:t>
            </a:r>
            <a:r>
              <a:rPr lang="en-US" dirty="0"/>
              <a:t> of biological systems</a:t>
            </a:r>
          </a:p>
          <a:p>
            <a:pPr lvl="1"/>
            <a:r>
              <a:rPr lang="en-US" dirty="0"/>
              <a:t>PPI networks</a:t>
            </a:r>
          </a:p>
          <a:p>
            <a:pPr lvl="1"/>
            <a:r>
              <a:rPr lang="en-US" dirty="0"/>
              <a:t>Gene regulatory networks from TF binding motifs</a:t>
            </a:r>
          </a:p>
          <a:p>
            <a:pPr lvl="1"/>
            <a:r>
              <a:rPr lang="en-US" dirty="0"/>
              <a:t>Metabolic networks</a:t>
            </a:r>
          </a:p>
          <a:p>
            <a:pPr lvl="1"/>
            <a:endParaRPr lang="en-US" dirty="0"/>
          </a:p>
          <a:p>
            <a:r>
              <a:rPr lang="en-US" dirty="0"/>
              <a:t>Graphs that are inferred from </a:t>
            </a:r>
            <a:r>
              <a:rPr lang="en-US" b="1" dirty="0"/>
              <a:t>measured relationships </a:t>
            </a:r>
            <a:r>
              <a:rPr lang="en-US" dirty="0"/>
              <a:t>between biological variables</a:t>
            </a:r>
          </a:p>
          <a:p>
            <a:pPr lvl="1"/>
            <a:r>
              <a:rPr lang="en-US" dirty="0"/>
              <a:t>Gene co-expression networks</a:t>
            </a:r>
          </a:p>
          <a:p>
            <a:pPr lvl="1"/>
            <a:r>
              <a:rPr lang="en-US" dirty="0"/>
              <a:t>Co-morbidity maps</a:t>
            </a:r>
          </a:p>
          <a:p>
            <a:pPr lvl="1"/>
            <a:endParaRPr lang="en-US" dirty="0"/>
          </a:p>
        </p:txBody>
      </p:sp>
      <p:pic>
        <p:nvPicPr>
          <p:cNvPr id="4" name="Picture 3"/>
          <p:cNvPicPr>
            <a:picLocks noChangeAspect="1"/>
          </p:cNvPicPr>
          <p:nvPr/>
        </p:nvPicPr>
        <p:blipFill>
          <a:blip r:embed="rId3"/>
          <a:stretch>
            <a:fillRect/>
          </a:stretch>
        </p:blipFill>
        <p:spPr>
          <a:xfrm>
            <a:off x="5861015" y="4840252"/>
            <a:ext cx="3087998" cy="1848291"/>
          </a:xfrm>
          <a:prstGeom prst="rect">
            <a:avLst/>
          </a:prstGeom>
        </p:spPr>
      </p:pic>
    </p:spTree>
    <p:extLst>
      <p:ext uri="{BB962C8B-B14F-4D97-AF65-F5344CB8AC3E}">
        <p14:creationId xmlns:p14="http://schemas.microsoft.com/office/powerpoint/2010/main" val="3341979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697"/>
            <a:ext cx="8229600" cy="1143000"/>
          </a:xfrm>
        </p:spPr>
        <p:txBody>
          <a:bodyPr>
            <a:normAutofit fontScale="90000"/>
          </a:bodyPr>
          <a:lstStyle/>
          <a:p>
            <a:r>
              <a:rPr lang="en-US" dirty="0"/>
              <a:t>Versatility: Graphs can encode different types of information</a:t>
            </a:r>
          </a:p>
        </p:txBody>
      </p:sp>
      <p:sp>
        <p:nvSpPr>
          <p:cNvPr id="3" name="Content Placeholder 2"/>
          <p:cNvSpPr>
            <a:spLocks noGrp="1"/>
          </p:cNvSpPr>
          <p:nvPr>
            <p:ph idx="1"/>
          </p:nvPr>
        </p:nvSpPr>
        <p:spPr>
          <a:xfrm>
            <a:off x="457200" y="1695506"/>
            <a:ext cx="4953288" cy="5027053"/>
          </a:xfrm>
        </p:spPr>
        <p:txBody>
          <a:bodyPr>
            <a:normAutofit lnSpcReduction="10000"/>
          </a:bodyPr>
          <a:lstStyle/>
          <a:p>
            <a:r>
              <a:rPr lang="en-US" dirty="0"/>
              <a:t>Nodes can represent one type of entity or more</a:t>
            </a:r>
          </a:p>
          <a:p>
            <a:pPr lvl="1"/>
            <a:r>
              <a:rPr lang="en-US" dirty="0"/>
              <a:t>Bipartite graph</a:t>
            </a:r>
          </a:p>
          <a:p>
            <a:pPr lvl="1"/>
            <a:endParaRPr lang="en-US" dirty="0"/>
          </a:p>
          <a:p>
            <a:r>
              <a:rPr lang="en-US" dirty="0"/>
              <a:t>Edges can be directed or undirected (or mixed)</a:t>
            </a:r>
          </a:p>
          <a:p>
            <a:pPr lvl="1"/>
            <a:r>
              <a:rPr lang="en-US" dirty="0"/>
              <a:t>Directed when the direction of action or information flow is known</a:t>
            </a:r>
          </a:p>
          <a:p>
            <a:pPr lvl="1"/>
            <a:r>
              <a:rPr lang="en-US" dirty="0"/>
              <a:t>Different types of relationship</a:t>
            </a:r>
          </a:p>
          <a:p>
            <a:pPr lvl="1"/>
            <a:endParaRPr lang="en-US" dirty="0"/>
          </a:p>
        </p:txBody>
      </p:sp>
      <p:pic>
        <p:nvPicPr>
          <p:cNvPr id="4" name="Picture 3"/>
          <p:cNvPicPr>
            <a:picLocks noChangeAspect="1"/>
          </p:cNvPicPr>
          <p:nvPr/>
        </p:nvPicPr>
        <p:blipFill>
          <a:blip r:embed="rId2"/>
          <a:stretch>
            <a:fillRect/>
          </a:stretch>
        </p:blipFill>
        <p:spPr>
          <a:xfrm>
            <a:off x="5668082" y="4513521"/>
            <a:ext cx="1266597" cy="1139937"/>
          </a:xfrm>
          <a:prstGeom prst="rect">
            <a:avLst/>
          </a:prstGeom>
        </p:spPr>
      </p:pic>
      <p:pic>
        <p:nvPicPr>
          <p:cNvPr id="5" name="Picture 4"/>
          <p:cNvPicPr>
            <a:picLocks noChangeAspect="1"/>
          </p:cNvPicPr>
          <p:nvPr/>
        </p:nvPicPr>
        <p:blipFill>
          <a:blip r:embed="rId3"/>
          <a:stretch>
            <a:fillRect/>
          </a:stretch>
        </p:blipFill>
        <p:spPr>
          <a:xfrm>
            <a:off x="7265938" y="4513521"/>
            <a:ext cx="1266597" cy="1139937"/>
          </a:xfrm>
          <a:prstGeom prst="rect">
            <a:avLst/>
          </a:prstGeom>
        </p:spPr>
      </p:pic>
      <p:sp>
        <p:nvSpPr>
          <p:cNvPr id="8" name="Rectangle 7"/>
          <p:cNvSpPr>
            <a:spLocks noChangeAspect="1"/>
          </p:cNvSpPr>
          <p:nvPr/>
        </p:nvSpPr>
        <p:spPr>
          <a:xfrm flipH="1">
            <a:off x="6350405" y="2050287"/>
            <a:ext cx="193280" cy="1932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flipV="1">
            <a:off x="7277591" y="2022484"/>
            <a:ext cx="221082" cy="22108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8" idx="1"/>
            <a:endCxn id="9" idx="2"/>
          </p:cNvCxnSpPr>
          <p:nvPr/>
        </p:nvCxnSpPr>
        <p:spPr>
          <a:xfrm flipV="1">
            <a:off x="6543685" y="2133026"/>
            <a:ext cx="733906" cy="1390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Rectangle 12"/>
          <p:cNvSpPr>
            <a:spLocks noChangeAspect="1"/>
          </p:cNvSpPr>
          <p:nvPr/>
        </p:nvSpPr>
        <p:spPr>
          <a:xfrm flipH="1">
            <a:off x="6350405" y="2395963"/>
            <a:ext cx="193280" cy="1932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9" idx="2"/>
            <a:endCxn id="13" idx="1"/>
          </p:cNvCxnSpPr>
          <p:nvPr/>
        </p:nvCxnSpPr>
        <p:spPr>
          <a:xfrm flipH="1">
            <a:off x="6543685" y="2133025"/>
            <a:ext cx="733906" cy="35957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Oval 17"/>
          <p:cNvSpPr>
            <a:spLocks noChangeAspect="1"/>
          </p:cNvSpPr>
          <p:nvPr/>
        </p:nvSpPr>
        <p:spPr>
          <a:xfrm flipV="1">
            <a:off x="7277591" y="2354355"/>
            <a:ext cx="221082" cy="22108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stCxn id="13" idx="1"/>
            <a:endCxn id="18" idx="2"/>
          </p:cNvCxnSpPr>
          <p:nvPr/>
        </p:nvCxnSpPr>
        <p:spPr>
          <a:xfrm flipV="1">
            <a:off x="6543685" y="2464896"/>
            <a:ext cx="733906" cy="2770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Rectangle 22"/>
          <p:cNvSpPr>
            <a:spLocks noChangeAspect="1"/>
          </p:cNvSpPr>
          <p:nvPr/>
        </p:nvSpPr>
        <p:spPr>
          <a:xfrm flipH="1">
            <a:off x="6350405" y="2727303"/>
            <a:ext cx="193280" cy="1932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flipV="1">
            <a:off x="7277591" y="2699497"/>
            <a:ext cx="221082" cy="22108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8" idx="1"/>
            <a:endCxn id="25" idx="2"/>
          </p:cNvCxnSpPr>
          <p:nvPr/>
        </p:nvCxnSpPr>
        <p:spPr>
          <a:xfrm>
            <a:off x="6543685" y="2146927"/>
            <a:ext cx="733906" cy="66311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2"/>
            <a:endCxn id="23" idx="1"/>
          </p:cNvCxnSpPr>
          <p:nvPr/>
        </p:nvCxnSpPr>
        <p:spPr>
          <a:xfrm flipH="1">
            <a:off x="6543685" y="2810039"/>
            <a:ext cx="733906" cy="1390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21050" y="3180693"/>
            <a:ext cx="2896947" cy="646331"/>
          </a:xfrm>
          <a:prstGeom prst="rect">
            <a:avLst/>
          </a:prstGeom>
          <a:noFill/>
        </p:spPr>
        <p:txBody>
          <a:bodyPr wrap="none" rtlCol="0">
            <a:spAutoFit/>
          </a:bodyPr>
          <a:lstStyle/>
          <a:p>
            <a:r>
              <a:rPr lang="en-US" dirty="0"/>
              <a:t>Example:</a:t>
            </a:r>
          </a:p>
          <a:p>
            <a:r>
              <a:rPr lang="en-US" dirty="0"/>
              <a:t>	Enzymes and substrates</a:t>
            </a:r>
          </a:p>
        </p:txBody>
      </p:sp>
      <p:sp>
        <p:nvSpPr>
          <p:cNvPr id="14" name="TextBox 13"/>
          <p:cNvSpPr txBox="1"/>
          <p:nvPr/>
        </p:nvSpPr>
        <p:spPr>
          <a:xfrm>
            <a:off x="5385647" y="5770243"/>
            <a:ext cx="3702944" cy="923330"/>
          </a:xfrm>
          <a:prstGeom prst="rect">
            <a:avLst/>
          </a:prstGeom>
          <a:noFill/>
        </p:spPr>
        <p:txBody>
          <a:bodyPr wrap="none" rtlCol="0">
            <a:spAutoFit/>
          </a:bodyPr>
          <a:lstStyle/>
          <a:p>
            <a:r>
              <a:rPr lang="en-US" dirty="0"/>
              <a:t>Examples: </a:t>
            </a:r>
          </a:p>
          <a:p>
            <a:r>
              <a:rPr lang="en-US" dirty="0"/>
              <a:t>	Transcription factors and targets</a:t>
            </a:r>
            <a:br>
              <a:rPr lang="en-US" dirty="0"/>
            </a:br>
            <a:r>
              <a:rPr lang="en-US" dirty="0"/>
              <a:t>	Protein-protein interactions</a:t>
            </a:r>
          </a:p>
        </p:txBody>
      </p:sp>
    </p:spTree>
    <p:extLst>
      <p:ext uri="{BB962C8B-B14F-4D97-AF65-F5344CB8AC3E}">
        <p14:creationId xmlns:p14="http://schemas.microsoft.com/office/powerpoint/2010/main" val="2725446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6168" y="250825"/>
            <a:ext cx="8229600" cy="1143000"/>
          </a:xfrm>
        </p:spPr>
        <p:txBody>
          <a:bodyPr>
            <a:normAutofit fontScale="90000"/>
          </a:bodyPr>
          <a:lstStyle/>
          <a:p>
            <a:r>
              <a:rPr lang="en-US" dirty="0"/>
              <a:t>Could you encode a directed network with an adjacency matrix?</a:t>
            </a:r>
          </a:p>
        </p:txBody>
      </p:sp>
      <p:sp>
        <p:nvSpPr>
          <p:cNvPr id="5" name="Title 3"/>
          <p:cNvSpPr txBox="1">
            <a:spLocks/>
          </p:cNvSpPr>
          <p:nvPr/>
        </p:nvSpPr>
        <p:spPr>
          <a:xfrm>
            <a:off x="609601" y="4024327"/>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Could you encode a bi-partite network with an adjacency matrix?</a:t>
            </a: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725" y="1638398"/>
            <a:ext cx="3300142" cy="22156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a:spLocks noChangeAspect="1"/>
          </p:cNvSpPr>
          <p:nvPr/>
        </p:nvSpPr>
        <p:spPr>
          <a:xfrm flipH="1">
            <a:off x="2422646" y="5504615"/>
            <a:ext cx="193280" cy="1932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flipV="1">
            <a:off x="3349832" y="5476812"/>
            <a:ext cx="221082" cy="22108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7" idx="1"/>
            <a:endCxn id="8" idx="2"/>
          </p:cNvCxnSpPr>
          <p:nvPr/>
        </p:nvCxnSpPr>
        <p:spPr>
          <a:xfrm flipV="1">
            <a:off x="2615926" y="5587354"/>
            <a:ext cx="733906" cy="1390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Rectangle 9"/>
          <p:cNvSpPr>
            <a:spLocks noChangeAspect="1"/>
          </p:cNvSpPr>
          <p:nvPr/>
        </p:nvSpPr>
        <p:spPr>
          <a:xfrm flipH="1">
            <a:off x="2422646" y="5850291"/>
            <a:ext cx="193280" cy="1932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8" idx="2"/>
            <a:endCxn id="10" idx="1"/>
          </p:cNvCxnSpPr>
          <p:nvPr/>
        </p:nvCxnSpPr>
        <p:spPr>
          <a:xfrm flipH="1">
            <a:off x="2615926" y="5587353"/>
            <a:ext cx="733906" cy="35957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Oval 11"/>
          <p:cNvSpPr>
            <a:spLocks noChangeAspect="1"/>
          </p:cNvSpPr>
          <p:nvPr/>
        </p:nvSpPr>
        <p:spPr>
          <a:xfrm flipV="1">
            <a:off x="3349832" y="5808683"/>
            <a:ext cx="221082" cy="22108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1"/>
            <a:endCxn id="12" idx="2"/>
          </p:cNvCxnSpPr>
          <p:nvPr/>
        </p:nvCxnSpPr>
        <p:spPr>
          <a:xfrm flipV="1">
            <a:off x="2615926" y="5919225"/>
            <a:ext cx="733906" cy="2770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4" name="Rectangle 13"/>
          <p:cNvSpPr>
            <a:spLocks noChangeAspect="1"/>
          </p:cNvSpPr>
          <p:nvPr/>
        </p:nvSpPr>
        <p:spPr>
          <a:xfrm flipH="1">
            <a:off x="2422646" y="6181631"/>
            <a:ext cx="193280" cy="19328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flipV="1">
            <a:off x="3349832" y="6153825"/>
            <a:ext cx="221082" cy="22108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a:stCxn id="7" idx="1"/>
            <a:endCxn id="15" idx="2"/>
          </p:cNvCxnSpPr>
          <p:nvPr/>
        </p:nvCxnSpPr>
        <p:spPr>
          <a:xfrm>
            <a:off x="2615926" y="5601255"/>
            <a:ext cx="733906" cy="66311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5" idx="2"/>
            <a:endCxn id="14" idx="1"/>
          </p:cNvCxnSpPr>
          <p:nvPr/>
        </p:nvCxnSpPr>
        <p:spPr>
          <a:xfrm flipH="1">
            <a:off x="2615926" y="6264367"/>
            <a:ext cx="733906" cy="13904"/>
          </a:xfrm>
          <a:prstGeom prst="line">
            <a:avLst/>
          </a:prstGeom>
          <a:effectLst/>
        </p:spPr>
        <p:style>
          <a:lnRef idx="2">
            <a:schemeClr val="accent1"/>
          </a:lnRef>
          <a:fillRef idx="0">
            <a:schemeClr val="accent1"/>
          </a:fillRef>
          <a:effectRef idx="1">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4021968637"/>
              </p:ext>
            </p:extLst>
          </p:nvPr>
        </p:nvGraphicFramePr>
        <p:xfrm>
          <a:off x="4684150" y="5215411"/>
          <a:ext cx="2213904" cy="1524000"/>
        </p:xfrm>
        <a:graphic>
          <a:graphicData uri="http://schemas.openxmlformats.org/drawingml/2006/table">
            <a:tbl>
              <a:tblPr firstRow="1" bandRow="1">
                <a:tableStyleId>{5940675A-B579-460E-94D1-54222C63F5DA}</a:tableStyleId>
              </a:tblPr>
              <a:tblGrid>
                <a:gridCol w="553476">
                  <a:extLst>
                    <a:ext uri="{9D8B030D-6E8A-4147-A177-3AD203B41FA5}">
                      <a16:colId xmlns:a16="http://schemas.microsoft.com/office/drawing/2014/main" val="20000"/>
                    </a:ext>
                  </a:extLst>
                </a:gridCol>
                <a:gridCol w="553476">
                  <a:extLst>
                    <a:ext uri="{9D8B030D-6E8A-4147-A177-3AD203B41FA5}">
                      <a16:colId xmlns:a16="http://schemas.microsoft.com/office/drawing/2014/main" val="20001"/>
                    </a:ext>
                  </a:extLst>
                </a:gridCol>
                <a:gridCol w="553476">
                  <a:extLst>
                    <a:ext uri="{9D8B030D-6E8A-4147-A177-3AD203B41FA5}">
                      <a16:colId xmlns:a16="http://schemas.microsoft.com/office/drawing/2014/main" val="20002"/>
                    </a:ext>
                  </a:extLst>
                </a:gridCol>
                <a:gridCol w="553476">
                  <a:extLst>
                    <a:ext uri="{9D8B030D-6E8A-4147-A177-3AD203B41FA5}">
                      <a16:colId xmlns:a16="http://schemas.microsoft.com/office/drawing/2014/main" val="20003"/>
                    </a:ext>
                  </a:extLst>
                </a:gridCol>
              </a:tblGrid>
              <a:tr h="375920">
                <a:tc>
                  <a:txBody>
                    <a:bodyPr/>
                    <a:lstStyle/>
                    <a:p>
                      <a:pPr algn="ctr"/>
                      <a:endParaRPr lang="en-US" sz="1900" dirty="0"/>
                    </a:p>
                  </a:txBody>
                  <a:tcPr/>
                </a:tc>
                <a:tc>
                  <a:txBody>
                    <a:bodyPr/>
                    <a:lstStyle/>
                    <a:p>
                      <a:pPr algn="ctr"/>
                      <a:r>
                        <a:rPr lang="en-US" sz="1900" dirty="0"/>
                        <a:t>A</a:t>
                      </a:r>
                    </a:p>
                  </a:txBody>
                  <a:tcPr/>
                </a:tc>
                <a:tc>
                  <a:txBody>
                    <a:bodyPr/>
                    <a:lstStyle/>
                    <a:p>
                      <a:pPr algn="ctr"/>
                      <a:r>
                        <a:rPr lang="en-US" sz="1900" dirty="0"/>
                        <a:t>B</a:t>
                      </a:r>
                    </a:p>
                  </a:txBody>
                  <a:tcPr/>
                </a:tc>
                <a:tc>
                  <a:txBody>
                    <a:bodyPr/>
                    <a:lstStyle/>
                    <a:p>
                      <a:pPr algn="ctr"/>
                      <a:r>
                        <a:rPr lang="en-US" sz="1900" dirty="0"/>
                        <a:t>C</a:t>
                      </a:r>
                    </a:p>
                  </a:txBody>
                  <a:tcPr/>
                </a:tc>
                <a:extLst>
                  <a:ext uri="{0D108BD9-81ED-4DB2-BD59-A6C34878D82A}">
                    <a16:rowId xmlns:a16="http://schemas.microsoft.com/office/drawing/2014/main" val="10000"/>
                  </a:ext>
                </a:extLst>
              </a:tr>
              <a:tr h="375920">
                <a:tc>
                  <a:txBody>
                    <a:bodyPr/>
                    <a:lstStyle/>
                    <a:p>
                      <a:pPr algn="ctr"/>
                      <a:r>
                        <a:rPr lang="en-US" sz="1900" dirty="0"/>
                        <a:t>1</a:t>
                      </a:r>
                    </a:p>
                  </a:txBody>
                  <a:tcPr/>
                </a:tc>
                <a:tc>
                  <a:txBody>
                    <a:bodyPr/>
                    <a:lstStyle/>
                    <a:p>
                      <a:pPr algn="ctr"/>
                      <a:r>
                        <a:rPr lang="en-US" sz="1900" dirty="0"/>
                        <a:t>1</a:t>
                      </a:r>
                    </a:p>
                  </a:txBody>
                  <a:tcPr/>
                </a:tc>
                <a:tc>
                  <a:txBody>
                    <a:bodyPr/>
                    <a:lstStyle/>
                    <a:p>
                      <a:pPr algn="ctr"/>
                      <a:r>
                        <a:rPr lang="en-US" sz="1900" dirty="0"/>
                        <a:t>0</a:t>
                      </a:r>
                    </a:p>
                  </a:txBody>
                  <a:tcPr/>
                </a:tc>
                <a:tc>
                  <a:txBody>
                    <a:bodyPr/>
                    <a:lstStyle/>
                    <a:p>
                      <a:pPr algn="ctr"/>
                      <a:r>
                        <a:rPr lang="en-US" sz="1900" dirty="0"/>
                        <a:t>1</a:t>
                      </a:r>
                    </a:p>
                  </a:txBody>
                  <a:tcPr/>
                </a:tc>
                <a:extLst>
                  <a:ext uri="{0D108BD9-81ED-4DB2-BD59-A6C34878D82A}">
                    <a16:rowId xmlns:a16="http://schemas.microsoft.com/office/drawing/2014/main" val="10001"/>
                  </a:ext>
                </a:extLst>
              </a:tr>
              <a:tr h="375920">
                <a:tc>
                  <a:txBody>
                    <a:bodyPr/>
                    <a:lstStyle/>
                    <a:p>
                      <a:pPr algn="ctr"/>
                      <a:r>
                        <a:rPr lang="en-US" sz="1900" dirty="0"/>
                        <a:t>2</a:t>
                      </a:r>
                    </a:p>
                  </a:txBody>
                  <a:tcPr/>
                </a:tc>
                <a:tc>
                  <a:txBody>
                    <a:bodyPr/>
                    <a:lstStyle/>
                    <a:p>
                      <a:pPr algn="ctr"/>
                      <a:r>
                        <a:rPr lang="en-US" sz="1900" dirty="0"/>
                        <a:t>1</a:t>
                      </a:r>
                    </a:p>
                  </a:txBody>
                  <a:tcPr/>
                </a:tc>
                <a:tc>
                  <a:txBody>
                    <a:bodyPr/>
                    <a:lstStyle/>
                    <a:p>
                      <a:pPr algn="ctr"/>
                      <a:r>
                        <a:rPr lang="en-US" sz="1900" dirty="0"/>
                        <a:t>1</a:t>
                      </a:r>
                    </a:p>
                  </a:txBody>
                  <a:tcPr/>
                </a:tc>
                <a:tc>
                  <a:txBody>
                    <a:bodyPr/>
                    <a:lstStyle/>
                    <a:p>
                      <a:pPr algn="ctr"/>
                      <a:r>
                        <a:rPr lang="en-US" sz="1900" dirty="0"/>
                        <a:t>0</a:t>
                      </a:r>
                    </a:p>
                  </a:txBody>
                  <a:tcPr/>
                </a:tc>
                <a:extLst>
                  <a:ext uri="{0D108BD9-81ED-4DB2-BD59-A6C34878D82A}">
                    <a16:rowId xmlns:a16="http://schemas.microsoft.com/office/drawing/2014/main" val="10002"/>
                  </a:ext>
                </a:extLst>
              </a:tr>
              <a:tr h="375920">
                <a:tc>
                  <a:txBody>
                    <a:bodyPr/>
                    <a:lstStyle/>
                    <a:p>
                      <a:pPr algn="ctr"/>
                      <a:r>
                        <a:rPr lang="en-US" sz="1900" dirty="0"/>
                        <a:t>3</a:t>
                      </a:r>
                    </a:p>
                  </a:txBody>
                  <a:tcPr/>
                </a:tc>
                <a:tc>
                  <a:txBody>
                    <a:bodyPr/>
                    <a:lstStyle/>
                    <a:p>
                      <a:pPr algn="ctr"/>
                      <a:r>
                        <a:rPr lang="en-US" sz="1900" dirty="0"/>
                        <a:t>0</a:t>
                      </a:r>
                    </a:p>
                  </a:txBody>
                  <a:tcPr/>
                </a:tc>
                <a:tc>
                  <a:txBody>
                    <a:bodyPr/>
                    <a:lstStyle/>
                    <a:p>
                      <a:pPr algn="ctr"/>
                      <a:r>
                        <a:rPr lang="en-US" sz="1900" dirty="0"/>
                        <a:t>0</a:t>
                      </a:r>
                    </a:p>
                  </a:txBody>
                  <a:tcPr/>
                </a:tc>
                <a:tc>
                  <a:txBody>
                    <a:bodyPr/>
                    <a:lstStyle/>
                    <a:p>
                      <a:pPr algn="ctr"/>
                      <a:r>
                        <a:rPr lang="en-US" sz="1900" dirty="0"/>
                        <a:t>1</a:t>
                      </a:r>
                    </a:p>
                  </a:txBody>
                  <a:tcPr/>
                </a:tc>
                <a:extLst>
                  <a:ext uri="{0D108BD9-81ED-4DB2-BD59-A6C34878D82A}">
                    <a16:rowId xmlns:a16="http://schemas.microsoft.com/office/drawing/2014/main" val="10003"/>
                  </a:ext>
                </a:extLst>
              </a:tr>
            </a:tbl>
          </a:graphicData>
        </a:graphic>
      </p:graphicFrame>
      <p:sp>
        <p:nvSpPr>
          <p:cNvPr id="20" name="TextBox 19"/>
          <p:cNvSpPr txBox="1"/>
          <p:nvPr/>
        </p:nvSpPr>
        <p:spPr>
          <a:xfrm>
            <a:off x="3302986" y="5375167"/>
            <a:ext cx="318229" cy="369332"/>
          </a:xfrm>
          <a:prstGeom prst="rect">
            <a:avLst/>
          </a:prstGeom>
          <a:noFill/>
          <a:effectLst/>
        </p:spPr>
        <p:txBody>
          <a:bodyPr wrap="none" rtlCol="0">
            <a:spAutoFit/>
          </a:bodyPr>
          <a:lstStyle/>
          <a:p>
            <a:r>
              <a:rPr lang="en-US" dirty="0"/>
              <a:t>A</a:t>
            </a:r>
          </a:p>
        </p:txBody>
      </p:sp>
      <p:sp>
        <p:nvSpPr>
          <p:cNvPr id="21" name="TextBox 20"/>
          <p:cNvSpPr txBox="1"/>
          <p:nvPr/>
        </p:nvSpPr>
        <p:spPr>
          <a:xfrm>
            <a:off x="3310945" y="6058651"/>
            <a:ext cx="312906" cy="369332"/>
          </a:xfrm>
          <a:prstGeom prst="rect">
            <a:avLst/>
          </a:prstGeom>
          <a:noFill/>
          <a:effectLst/>
        </p:spPr>
        <p:txBody>
          <a:bodyPr wrap="none" rtlCol="0">
            <a:spAutoFit/>
          </a:bodyPr>
          <a:lstStyle/>
          <a:p>
            <a:r>
              <a:rPr lang="en-US" dirty="0"/>
              <a:t>C</a:t>
            </a:r>
          </a:p>
        </p:txBody>
      </p:sp>
      <p:sp>
        <p:nvSpPr>
          <p:cNvPr id="22" name="TextBox 21"/>
          <p:cNvSpPr txBox="1"/>
          <p:nvPr/>
        </p:nvSpPr>
        <p:spPr>
          <a:xfrm>
            <a:off x="3316484" y="5714919"/>
            <a:ext cx="312906" cy="369332"/>
          </a:xfrm>
          <a:prstGeom prst="rect">
            <a:avLst/>
          </a:prstGeom>
          <a:noFill/>
          <a:effectLst/>
        </p:spPr>
        <p:txBody>
          <a:bodyPr wrap="none" rtlCol="0">
            <a:spAutoFit/>
          </a:bodyPr>
          <a:lstStyle/>
          <a:p>
            <a:r>
              <a:rPr lang="en-US" dirty="0"/>
              <a:t>B</a:t>
            </a:r>
          </a:p>
        </p:txBody>
      </p:sp>
      <p:sp>
        <p:nvSpPr>
          <p:cNvPr id="23" name="TextBox 22"/>
          <p:cNvSpPr txBox="1"/>
          <p:nvPr/>
        </p:nvSpPr>
        <p:spPr>
          <a:xfrm>
            <a:off x="2369460" y="5404937"/>
            <a:ext cx="301660" cy="369332"/>
          </a:xfrm>
          <a:prstGeom prst="rect">
            <a:avLst/>
          </a:prstGeom>
          <a:noFill/>
          <a:effectLst/>
        </p:spPr>
        <p:txBody>
          <a:bodyPr wrap="none" rtlCol="0">
            <a:spAutoFit/>
          </a:bodyPr>
          <a:lstStyle/>
          <a:p>
            <a:r>
              <a:rPr lang="en-US" dirty="0"/>
              <a:t>1</a:t>
            </a:r>
          </a:p>
        </p:txBody>
      </p:sp>
      <p:sp>
        <p:nvSpPr>
          <p:cNvPr id="24" name="TextBox 23"/>
          <p:cNvSpPr txBox="1"/>
          <p:nvPr/>
        </p:nvSpPr>
        <p:spPr>
          <a:xfrm>
            <a:off x="2369460" y="5750967"/>
            <a:ext cx="301660" cy="369332"/>
          </a:xfrm>
          <a:prstGeom prst="rect">
            <a:avLst/>
          </a:prstGeom>
          <a:noFill/>
          <a:effectLst/>
        </p:spPr>
        <p:txBody>
          <a:bodyPr wrap="none" rtlCol="0">
            <a:spAutoFit/>
          </a:bodyPr>
          <a:lstStyle/>
          <a:p>
            <a:r>
              <a:rPr lang="en-US" dirty="0"/>
              <a:t>2</a:t>
            </a:r>
          </a:p>
        </p:txBody>
      </p:sp>
      <p:sp>
        <p:nvSpPr>
          <p:cNvPr id="25" name="TextBox 24"/>
          <p:cNvSpPr txBox="1"/>
          <p:nvPr/>
        </p:nvSpPr>
        <p:spPr>
          <a:xfrm>
            <a:off x="2376195" y="6076847"/>
            <a:ext cx="301660" cy="369332"/>
          </a:xfrm>
          <a:prstGeom prst="rect">
            <a:avLst/>
          </a:prstGeom>
          <a:noFill/>
          <a:effectLst/>
        </p:spPr>
        <p:txBody>
          <a:bodyPr wrap="none" rtlCol="0">
            <a:spAutoFit/>
          </a:bodyPr>
          <a:lstStyle/>
          <a:p>
            <a:r>
              <a:rPr lang="en-US" dirty="0"/>
              <a:t>3</a:t>
            </a:r>
          </a:p>
        </p:txBody>
      </p:sp>
    </p:spTree>
    <p:extLst>
      <p:ext uri="{BB962C8B-B14F-4D97-AF65-F5344CB8AC3E}">
        <p14:creationId xmlns:p14="http://schemas.microsoft.com/office/powerpoint/2010/main" val="90931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478"/>
            <a:ext cx="8229600" cy="1143000"/>
          </a:xfrm>
        </p:spPr>
        <p:txBody>
          <a:bodyPr>
            <a:normAutofit fontScale="90000"/>
          </a:bodyPr>
          <a:lstStyle/>
          <a:p>
            <a:r>
              <a:rPr lang="en-US" dirty="0"/>
              <a:t>Exercise: Creating simple graphs with R </a:t>
            </a:r>
            <a:r>
              <a:rPr lang="en-US" dirty="0" err="1"/>
              <a:t>iGraph</a:t>
            </a:r>
            <a:endParaRPr lang="en-US" dirty="0"/>
          </a:p>
        </p:txBody>
      </p:sp>
      <p:sp>
        <p:nvSpPr>
          <p:cNvPr id="3" name="TextBox 2"/>
          <p:cNvSpPr txBox="1"/>
          <p:nvPr/>
        </p:nvSpPr>
        <p:spPr>
          <a:xfrm>
            <a:off x="2109033" y="3413708"/>
            <a:ext cx="5028941" cy="584776"/>
          </a:xfrm>
          <a:prstGeom prst="rect">
            <a:avLst/>
          </a:prstGeom>
          <a:noFill/>
        </p:spPr>
        <p:txBody>
          <a:bodyPr wrap="none" rtlCol="0">
            <a:spAutoFit/>
          </a:bodyPr>
          <a:lstStyle/>
          <a:p>
            <a:r>
              <a:rPr lang="en-US" sz="3200" dirty="0" err="1"/>
              <a:t>Jupyter</a:t>
            </a:r>
            <a:r>
              <a:rPr lang="en-US" sz="3200" dirty="0"/>
              <a:t> Notebook: Exercise 1</a:t>
            </a:r>
          </a:p>
        </p:txBody>
      </p:sp>
    </p:spTree>
    <p:extLst>
      <p:ext uri="{BB962C8B-B14F-4D97-AF65-F5344CB8AC3E}">
        <p14:creationId xmlns:p14="http://schemas.microsoft.com/office/powerpoint/2010/main" val="2167350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189015" y="3540341"/>
            <a:ext cx="2640381" cy="2640381"/>
          </a:xfrm>
          <a:prstGeom prst="rect">
            <a:avLst/>
          </a:prstGeom>
        </p:spPr>
      </p:pic>
      <p:pic>
        <p:nvPicPr>
          <p:cNvPr id="6" name="Picture 5"/>
          <p:cNvPicPr>
            <a:picLocks noChangeAspect="1"/>
          </p:cNvPicPr>
          <p:nvPr/>
        </p:nvPicPr>
        <p:blipFill rotWithShape="1">
          <a:blip r:embed="rId3"/>
          <a:srcRect r="44084"/>
          <a:stretch/>
        </p:blipFill>
        <p:spPr>
          <a:xfrm>
            <a:off x="7087257" y="2154163"/>
            <a:ext cx="1998483" cy="1584241"/>
          </a:xfrm>
          <a:prstGeom prst="rect">
            <a:avLst/>
          </a:prstGeom>
        </p:spPr>
      </p:pic>
      <p:sp>
        <p:nvSpPr>
          <p:cNvPr id="2" name="Title 1"/>
          <p:cNvSpPr>
            <a:spLocks noGrp="1"/>
          </p:cNvSpPr>
          <p:nvPr>
            <p:ph type="title"/>
          </p:nvPr>
        </p:nvSpPr>
        <p:spPr/>
        <p:txBody>
          <a:bodyPr/>
          <a:lstStyle/>
          <a:p>
            <a:r>
              <a:rPr lang="en-US" dirty="0"/>
              <a:t>At first glance</a:t>
            </a:r>
          </a:p>
        </p:txBody>
      </p:sp>
      <p:sp>
        <p:nvSpPr>
          <p:cNvPr id="3" name="Content Placeholder 2"/>
          <p:cNvSpPr>
            <a:spLocks noGrp="1"/>
          </p:cNvSpPr>
          <p:nvPr>
            <p:ph idx="1"/>
          </p:nvPr>
        </p:nvSpPr>
        <p:spPr>
          <a:xfrm>
            <a:off x="457200" y="1413785"/>
            <a:ext cx="5601902" cy="4525963"/>
          </a:xfrm>
        </p:spPr>
        <p:txBody>
          <a:bodyPr>
            <a:normAutofit fontScale="77500" lnSpcReduction="20000"/>
          </a:bodyPr>
          <a:lstStyle/>
          <a:p>
            <a:r>
              <a:rPr lang="en-US" dirty="0"/>
              <a:t>Cyclic </a:t>
            </a:r>
            <a:r>
              <a:rPr lang="en-US" dirty="0" err="1"/>
              <a:t>vs</a:t>
            </a:r>
            <a:r>
              <a:rPr lang="en-US" dirty="0"/>
              <a:t> acyclic</a:t>
            </a:r>
          </a:p>
          <a:p>
            <a:pPr lvl="1"/>
            <a:r>
              <a:rPr lang="en-US" dirty="0"/>
              <a:t>DAG stands for Directed Acyclic Graph</a:t>
            </a:r>
          </a:p>
          <a:p>
            <a:pPr lvl="1"/>
            <a:r>
              <a:rPr lang="en-US" dirty="0"/>
              <a:t>Trees are undirected graphs with no cycles</a:t>
            </a:r>
          </a:p>
          <a:p>
            <a:pPr lvl="1"/>
            <a:r>
              <a:rPr lang="en-US" dirty="0"/>
              <a:t>Nodes can sometimes have self loops</a:t>
            </a:r>
          </a:p>
          <a:p>
            <a:pPr lvl="1"/>
            <a:endParaRPr lang="en-US" dirty="0"/>
          </a:p>
          <a:p>
            <a:r>
              <a:rPr lang="en-US" dirty="0"/>
              <a:t>Connected components</a:t>
            </a:r>
          </a:p>
          <a:p>
            <a:pPr lvl="1"/>
            <a:r>
              <a:rPr lang="en-US" dirty="0"/>
              <a:t>Set of connected nodes </a:t>
            </a:r>
          </a:p>
          <a:p>
            <a:pPr lvl="1"/>
            <a:r>
              <a:rPr lang="en-US" dirty="0"/>
              <a:t>Can have multiple connected components</a:t>
            </a:r>
          </a:p>
          <a:p>
            <a:pPr lvl="1"/>
            <a:r>
              <a:rPr lang="en-US" dirty="0"/>
              <a:t>Giant component – a component that includes the majority of nodes in the graph</a:t>
            </a:r>
          </a:p>
          <a:p>
            <a:pPr lvl="1"/>
            <a:endParaRPr lang="en-US" dirty="0"/>
          </a:p>
          <a:p>
            <a:endParaRPr lang="en-US" dirty="0"/>
          </a:p>
        </p:txBody>
      </p:sp>
      <p:sp>
        <p:nvSpPr>
          <p:cNvPr id="4" name="Rounded Rectangle 3"/>
          <p:cNvSpPr/>
          <p:nvPr/>
        </p:nvSpPr>
        <p:spPr>
          <a:xfrm>
            <a:off x="687475" y="6011857"/>
            <a:ext cx="7876832" cy="710704"/>
          </a:xfrm>
          <a:prstGeom prst="roundRect">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Properties of the graph may have implications for various graph algorithms</a:t>
            </a:r>
          </a:p>
        </p:txBody>
      </p:sp>
      <p:pic>
        <p:nvPicPr>
          <p:cNvPr id="5" name="Picture 4"/>
          <p:cNvPicPr>
            <a:picLocks noChangeAspect="1"/>
          </p:cNvPicPr>
          <p:nvPr/>
        </p:nvPicPr>
        <p:blipFill rotWithShape="1">
          <a:blip r:embed="rId3"/>
          <a:srcRect l="60436" t="18797" b="7259"/>
          <a:stretch/>
        </p:blipFill>
        <p:spPr>
          <a:xfrm>
            <a:off x="5788759" y="1514614"/>
            <a:ext cx="1383112" cy="1145815"/>
          </a:xfrm>
          <a:prstGeom prst="rect">
            <a:avLst/>
          </a:prstGeom>
        </p:spPr>
      </p:pic>
    </p:spTree>
    <p:extLst>
      <p:ext uri="{BB962C8B-B14F-4D97-AF65-F5344CB8AC3E}">
        <p14:creationId xmlns:p14="http://schemas.microsoft.com/office/powerpoint/2010/main" val="404528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Biological Networks</a:t>
            </a:r>
          </a:p>
        </p:txBody>
      </p:sp>
      <p:sp>
        <p:nvSpPr>
          <p:cNvPr id="3" name="Content Placeholder 2"/>
          <p:cNvSpPr>
            <a:spLocks noGrp="1"/>
          </p:cNvSpPr>
          <p:nvPr>
            <p:ph idx="1"/>
          </p:nvPr>
        </p:nvSpPr>
        <p:spPr>
          <a:xfrm>
            <a:off x="457200" y="1710644"/>
            <a:ext cx="8229600" cy="4525963"/>
          </a:xfrm>
        </p:spPr>
        <p:txBody>
          <a:bodyPr>
            <a:normAutofit fontScale="70000" lnSpcReduction="20000"/>
          </a:bodyPr>
          <a:lstStyle/>
          <a:p>
            <a:r>
              <a:rPr lang="en-US" dirty="0"/>
              <a:t>Protein-protein interaction</a:t>
            </a:r>
          </a:p>
          <a:p>
            <a:endParaRPr lang="en-US" dirty="0"/>
          </a:p>
          <a:p>
            <a:r>
              <a:rPr lang="en-US" dirty="0"/>
              <a:t>Metabolic</a:t>
            </a:r>
          </a:p>
          <a:p>
            <a:endParaRPr lang="en-US" dirty="0"/>
          </a:p>
          <a:p>
            <a:r>
              <a:rPr lang="en-US" dirty="0"/>
              <a:t>Gene Co-expression</a:t>
            </a:r>
          </a:p>
          <a:p>
            <a:endParaRPr lang="en-US" dirty="0"/>
          </a:p>
          <a:p>
            <a:r>
              <a:rPr lang="en-US" dirty="0"/>
              <a:t>Gene Regulatory</a:t>
            </a:r>
          </a:p>
          <a:p>
            <a:endParaRPr lang="en-US" dirty="0"/>
          </a:p>
          <a:p>
            <a:r>
              <a:rPr lang="en-US" dirty="0"/>
              <a:t>Genetic Interaction</a:t>
            </a:r>
          </a:p>
          <a:p>
            <a:endParaRPr lang="en-US" dirty="0"/>
          </a:p>
          <a:p>
            <a:r>
              <a:rPr lang="en-US" dirty="0"/>
              <a:t>Difference Networks</a:t>
            </a:r>
          </a:p>
          <a:p>
            <a:endParaRPr lang="en-US" dirty="0"/>
          </a:p>
          <a:p>
            <a:r>
              <a:rPr lang="en-US" dirty="0"/>
              <a:t>Abstract</a:t>
            </a:r>
          </a:p>
        </p:txBody>
      </p:sp>
    </p:spTree>
    <p:extLst>
      <p:ext uri="{BB962C8B-B14F-4D97-AF65-F5344CB8AC3E}">
        <p14:creationId xmlns:p14="http://schemas.microsoft.com/office/powerpoint/2010/main" val="135617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Protein Protein Interaction Network</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367206"/>
            <a:ext cx="9144000" cy="5176563"/>
          </a:xfrm>
          <a:prstGeom prst="rect">
            <a:avLst/>
          </a:prstGeom>
        </p:spPr>
      </p:pic>
      <p:sp>
        <p:nvSpPr>
          <p:cNvPr id="5" name="TextBox 6"/>
          <p:cNvSpPr txBox="1">
            <a:spLocks noChangeArrowheads="1"/>
          </p:cNvSpPr>
          <p:nvPr/>
        </p:nvSpPr>
        <p:spPr bwMode="auto">
          <a:xfrm>
            <a:off x="4419600" y="6486281"/>
            <a:ext cx="4724400" cy="369332"/>
          </a:xfrm>
          <a:prstGeom prst="rect">
            <a:avLst/>
          </a:prstGeom>
          <a:noFill/>
          <a:ln w="9525">
            <a:noFill/>
            <a:miter lim="800000"/>
            <a:headEnd/>
            <a:tailEnd/>
          </a:ln>
        </p:spPr>
        <p:txBody>
          <a:bodyPr>
            <a:spAutoFit/>
          </a:bodyPr>
          <a:lstStyle/>
          <a:p>
            <a:pPr>
              <a:defRPr/>
            </a:pPr>
            <a:r>
              <a:rPr lang="en-US" dirty="0">
                <a:solidFill>
                  <a:srgbClr val="000000"/>
                </a:solidFill>
                <a:ea typeface="+mn-ea"/>
              </a:rPr>
              <a:t>MacArthur et al., </a:t>
            </a:r>
            <a:r>
              <a:rPr lang="en-US" i="1" dirty="0" err="1">
                <a:solidFill>
                  <a:srgbClr val="000000"/>
                </a:solidFill>
                <a:ea typeface="+mn-ea"/>
              </a:rPr>
              <a:t>PLoS</a:t>
            </a:r>
            <a:r>
              <a:rPr lang="en-US" i="1" dirty="0">
                <a:solidFill>
                  <a:srgbClr val="000000"/>
                </a:solidFill>
                <a:ea typeface="+mn-ea"/>
              </a:rPr>
              <a:t> ONE </a:t>
            </a:r>
            <a:r>
              <a:rPr lang="en-US" dirty="0">
                <a:solidFill>
                  <a:srgbClr val="000000"/>
                </a:solidFill>
                <a:ea typeface="+mn-ea"/>
              </a:rPr>
              <a:t>3: e3086 (2008) </a:t>
            </a:r>
          </a:p>
        </p:txBody>
      </p:sp>
      <p:sp>
        <p:nvSpPr>
          <p:cNvPr id="6" name="TextBox 5"/>
          <p:cNvSpPr txBox="1"/>
          <p:nvPr/>
        </p:nvSpPr>
        <p:spPr>
          <a:xfrm>
            <a:off x="0" y="6462212"/>
            <a:ext cx="3394980" cy="461665"/>
          </a:xfrm>
          <a:prstGeom prst="rect">
            <a:avLst/>
          </a:prstGeom>
          <a:noFill/>
        </p:spPr>
        <p:txBody>
          <a:bodyPr wrap="none" rtlCol="0">
            <a:spAutoFit/>
          </a:bodyPr>
          <a:lstStyle/>
          <a:p>
            <a:r>
              <a:rPr lang="en-US" sz="2400" dirty="0"/>
              <a:t>Generated from Y2H data</a:t>
            </a:r>
          </a:p>
        </p:txBody>
      </p:sp>
    </p:spTree>
    <p:extLst>
      <p:ext uri="{BB962C8B-B14F-4D97-AF65-F5344CB8AC3E}">
        <p14:creationId xmlns:p14="http://schemas.microsoft.com/office/powerpoint/2010/main" val="295387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Module Goals</a:t>
            </a:r>
          </a:p>
        </p:txBody>
      </p:sp>
      <p:sp>
        <p:nvSpPr>
          <p:cNvPr id="3" name="Content Placeholder 2"/>
          <p:cNvSpPr>
            <a:spLocks noGrp="1"/>
          </p:cNvSpPr>
          <p:nvPr>
            <p:ph idx="1"/>
          </p:nvPr>
        </p:nvSpPr>
        <p:spPr>
          <a:xfrm>
            <a:off x="457200" y="1600201"/>
            <a:ext cx="8229600" cy="5005849"/>
          </a:xfrm>
        </p:spPr>
        <p:txBody>
          <a:bodyPr>
            <a:normAutofit fontScale="62500" lnSpcReduction="20000"/>
          </a:bodyPr>
          <a:lstStyle/>
          <a:p>
            <a:r>
              <a:rPr lang="en-US" dirty="0"/>
              <a:t>Learn how networks can be created from high-throughput data</a:t>
            </a:r>
          </a:p>
          <a:p>
            <a:endParaRPr lang="en-US" dirty="0"/>
          </a:p>
          <a:p>
            <a:r>
              <a:rPr lang="en-US" dirty="0"/>
              <a:t>Understand how networks can be used to represent, analyze and interpret biological systems including:</a:t>
            </a:r>
          </a:p>
          <a:p>
            <a:pPr lvl="1"/>
            <a:r>
              <a:rPr lang="en-US" dirty="0"/>
              <a:t>Examples of biological networks</a:t>
            </a:r>
          </a:p>
          <a:p>
            <a:pPr lvl="1"/>
            <a:r>
              <a:rPr lang="en-US" dirty="0"/>
              <a:t>Common network statistics used for biological inference</a:t>
            </a:r>
          </a:p>
          <a:p>
            <a:pPr lvl="1"/>
            <a:r>
              <a:rPr lang="en-US" dirty="0"/>
              <a:t>How to generate a random distribution over a network</a:t>
            </a:r>
          </a:p>
          <a:p>
            <a:pPr lvl="1"/>
            <a:r>
              <a:rPr lang="en-US" dirty="0"/>
              <a:t>How networks have helped us understand the organization of biological systems and the implications of this organization for disease</a:t>
            </a:r>
          </a:p>
          <a:p>
            <a:endParaRPr lang="en-US" dirty="0"/>
          </a:p>
          <a:p>
            <a:r>
              <a:rPr lang="en-US" dirty="0"/>
              <a:t>Provide a basic computational toolkit for network visualization and analysis</a:t>
            </a:r>
          </a:p>
          <a:p>
            <a:endParaRPr lang="en-US" dirty="0"/>
          </a:p>
          <a:p>
            <a:r>
              <a:rPr lang="en-US" dirty="0"/>
              <a:t>Provide some examples of common algorithms for network construction and analysis</a:t>
            </a:r>
          </a:p>
          <a:p>
            <a:endParaRPr lang="en-US" dirty="0"/>
          </a:p>
          <a:p>
            <a:r>
              <a:rPr lang="en-US" dirty="0"/>
              <a:t>Describe sources of publicly available network data</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8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4368800" cy="1651000"/>
          </a:xfrm>
        </p:spPr>
        <p:txBody>
          <a:bodyPr>
            <a:normAutofit/>
          </a:bodyPr>
          <a:lstStyle/>
          <a:p>
            <a:r>
              <a:rPr lang="en-US" dirty="0"/>
              <a:t>Metabolic Networks</a:t>
            </a:r>
          </a:p>
        </p:txBody>
      </p:sp>
      <p:pic>
        <p:nvPicPr>
          <p:cNvPr id="4" name="Picture 3"/>
          <p:cNvPicPr>
            <a:picLocks noChangeAspect="1"/>
          </p:cNvPicPr>
          <p:nvPr/>
        </p:nvPicPr>
        <p:blipFill>
          <a:blip r:embed="rId2"/>
          <a:stretch>
            <a:fillRect/>
          </a:stretch>
        </p:blipFill>
        <p:spPr>
          <a:xfrm>
            <a:off x="4826003" y="0"/>
            <a:ext cx="4032913" cy="6858000"/>
          </a:xfrm>
          <a:prstGeom prst="rect">
            <a:avLst/>
          </a:prstGeom>
        </p:spPr>
      </p:pic>
      <p:sp>
        <p:nvSpPr>
          <p:cNvPr id="5" name="Rectangle 4"/>
          <p:cNvSpPr/>
          <p:nvPr/>
        </p:nvSpPr>
        <p:spPr>
          <a:xfrm>
            <a:off x="1581928" y="2429937"/>
            <a:ext cx="914400" cy="914400"/>
          </a:xfrm>
          <a:prstGeom prst="rect">
            <a:avLst/>
          </a:prstGeom>
          <a:solidFill>
            <a:srgbClr val="008000"/>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534025" y="2651103"/>
            <a:ext cx="1004639" cy="369332"/>
          </a:xfrm>
          <a:prstGeom prst="rect">
            <a:avLst/>
          </a:prstGeom>
          <a:noFill/>
          <a:effectLst/>
        </p:spPr>
        <p:txBody>
          <a:bodyPr wrap="none" rtlCol="0">
            <a:spAutoFit/>
          </a:bodyPr>
          <a:lstStyle/>
          <a:p>
            <a:r>
              <a:rPr lang="en-US" dirty="0"/>
              <a:t>Reaction</a:t>
            </a:r>
          </a:p>
        </p:txBody>
      </p:sp>
      <p:sp>
        <p:nvSpPr>
          <p:cNvPr id="7" name="Hexagon 6"/>
          <p:cNvSpPr/>
          <p:nvPr/>
        </p:nvSpPr>
        <p:spPr>
          <a:xfrm>
            <a:off x="3196167" y="3111500"/>
            <a:ext cx="1060704" cy="914400"/>
          </a:xfrm>
          <a:prstGeom prst="hexagon">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172772" y="3353833"/>
            <a:ext cx="1084101" cy="369332"/>
          </a:xfrm>
          <a:prstGeom prst="rect">
            <a:avLst/>
          </a:prstGeom>
          <a:noFill/>
          <a:effectLst/>
        </p:spPr>
        <p:txBody>
          <a:bodyPr wrap="none" rtlCol="0">
            <a:spAutoFit/>
          </a:bodyPr>
          <a:lstStyle/>
          <a:p>
            <a:r>
              <a:rPr lang="en-US" dirty="0"/>
              <a:t>Substrate</a:t>
            </a:r>
          </a:p>
        </p:txBody>
      </p:sp>
      <p:sp>
        <p:nvSpPr>
          <p:cNvPr id="10" name="Rectangle 9"/>
          <p:cNvSpPr/>
          <p:nvPr/>
        </p:nvSpPr>
        <p:spPr>
          <a:xfrm>
            <a:off x="1607327" y="3814231"/>
            <a:ext cx="914400" cy="914400"/>
          </a:xfrm>
          <a:prstGeom prst="rect">
            <a:avLst/>
          </a:prstGeom>
          <a:solidFill>
            <a:srgbClr val="008000"/>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559424" y="4035396"/>
            <a:ext cx="1004639" cy="369332"/>
          </a:xfrm>
          <a:prstGeom prst="rect">
            <a:avLst/>
          </a:prstGeom>
          <a:noFill/>
          <a:effectLst/>
        </p:spPr>
        <p:txBody>
          <a:bodyPr wrap="none" rtlCol="0">
            <a:spAutoFit/>
          </a:bodyPr>
          <a:lstStyle/>
          <a:p>
            <a:r>
              <a:rPr lang="en-US" dirty="0"/>
              <a:t>Reaction</a:t>
            </a:r>
          </a:p>
        </p:txBody>
      </p:sp>
      <p:sp>
        <p:nvSpPr>
          <p:cNvPr id="12" name="Hexagon 11"/>
          <p:cNvSpPr/>
          <p:nvPr/>
        </p:nvSpPr>
        <p:spPr>
          <a:xfrm>
            <a:off x="3198537" y="4483100"/>
            <a:ext cx="1060704" cy="914400"/>
          </a:xfrm>
          <a:prstGeom prst="hexagon">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175142" y="4725433"/>
            <a:ext cx="1084101" cy="369332"/>
          </a:xfrm>
          <a:prstGeom prst="rect">
            <a:avLst/>
          </a:prstGeom>
          <a:noFill/>
          <a:effectLst/>
        </p:spPr>
        <p:txBody>
          <a:bodyPr wrap="none" rtlCol="0">
            <a:spAutoFit/>
          </a:bodyPr>
          <a:lstStyle/>
          <a:p>
            <a:r>
              <a:rPr lang="en-US" dirty="0"/>
              <a:t>Substrate</a:t>
            </a:r>
          </a:p>
        </p:txBody>
      </p:sp>
      <p:sp>
        <p:nvSpPr>
          <p:cNvPr id="14" name="Hexagon 13"/>
          <p:cNvSpPr/>
          <p:nvPr/>
        </p:nvSpPr>
        <p:spPr>
          <a:xfrm>
            <a:off x="3160804" y="1791731"/>
            <a:ext cx="1060704" cy="914400"/>
          </a:xfrm>
          <a:prstGeom prst="hexagon">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137409" y="2034063"/>
            <a:ext cx="1084101" cy="369332"/>
          </a:xfrm>
          <a:prstGeom prst="rect">
            <a:avLst/>
          </a:prstGeom>
          <a:noFill/>
          <a:effectLst/>
        </p:spPr>
        <p:txBody>
          <a:bodyPr wrap="none" rtlCol="0">
            <a:spAutoFit/>
          </a:bodyPr>
          <a:lstStyle/>
          <a:p>
            <a:r>
              <a:rPr lang="en-US" dirty="0"/>
              <a:t>Substrate</a:t>
            </a:r>
          </a:p>
        </p:txBody>
      </p:sp>
      <p:cxnSp>
        <p:nvCxnSpPr>
          <p:cNvPr id="27" name="Curved Connector 26"/>
          <p:cNvCxnSpPr>
            <a:stCxn id="15" idx="1"/>
            <a:endCxn id="8" idx="1"/>
          </p:cNvCxnSpPr>
          <p:nvPr/>
        </p:nvCxnSpPr>
        <p:spPr>
          <a:xfrm rot="10800000" flipH="1" flipV="1">
            <a:off x="3137408" y="2218729"/>
            <a:ext cx="35363" cy="1319770"/>
          </a:xfrm>
          <a:prstGeom prst="curvedConnector3">
            <a:avLst>
              <a:gd name="adj1" fmla="val -179969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Curved Connector 28"/>
          <p:cNvCxnSpPr/>
          <p:nvPr/>
        </p:nvCxnSpPr>
        <p:spPr>
          <a:xfrm rot="10800000" flipH="1" flipV="1">
            <a:off x="3159690" y="3620529"/>
            <a:ext cx="35363" cy="1319771"/>
          </a:xfrm>
          <a:prstGeom prst="curvedConnector3">
            <a:avLst>
              <a:gd name="adj1" fmla="val -1783692"/>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3597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Hi-Fi Human Co-expression Network</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31260" y="1360346"/>
            <a:ext cx="8371164" cy="5153888"/>
          </a:xfrm>
          <a:prstGeom prst="rect">
            <a:avLst/>
          </a:prstGeom>
        </p:spPr>
      </p:pic>
      <p:sp>
        <p:nvSpPr>
          <p:cNvPr id="5" name="TextBox 4"/>
          <p:cNvSpPr txBox="1"/>
          <p:nvPr/>
        </p:nvSpPr>
        <p:spPr>
          <a:xfrm>
            <a:off x="0" y="6350418"/>
            <a:ext cx="7911788" cy="584776"/>
          </a:xfrm>
          <a:prstGeom prst="rect">
            <a:avLst/>
          </a:prstGeom>
          <a:noFill/>
        </p:spPr>
        <p:txBody>
          <a:bodyPr wrap="square" rtlCol="0">
            <a:spAutoFit/>
          </a:bodyPr>
          <a:lstStyle/>
          <a:p>
            <a:r>
              <a:rPr lang="en-US" sz="1600" dirty="0"/>
              <a:t>Generated from microarrays on a panel of healthy normal tissues 3327 gene-nodes and 15841 </a:t>
            </a:r>
            <a:r>
              <a:rPr lang="en-US" sz="1600" dirty="0" err="1"/>
              <a:t>coexpression</a:t>
            </a:r>
            <a:r>
              <a:rPr lang="en-US" sz="1600" dirty="0"/>
              <a:t>-links</a:t>
            </a:r>
          </a:p>
        </p:txBody>
      </p:sp>
      <p:sp>
        <p:nvSpPr>
          <p:cNvPr id="6" name="TextBox 5"/>
          <p:cNvSpPr txBox="1"/>
          <p:nvPr/>
        </p:nvSpPr>
        <p:spPr>
          <a:xfrm>
            <a:off x="7495669" y="6572900"/>
            <a:ext cx="1648333" cy="369332"/>
          </a:xfrm>
          <a:prstGeom prst="rect">
            <a:avLst/>
          </a:prstGeom>
          <a:noFill/>
        </p:spPr>
        <p:txBody>
          <a:bodyPr wrap="none" rtlCol="0">
            <a:spAutoFit/>
          </a:bodyPr>
          <a:lstStyle/>
          <a:p>
            <a:r>
              <a:rPr lang="en-US" dirty="0">
                <a:hlinkClick r:id="rId4" tooltip="PloS one."/>
              </a:rPr>
              <a:t>PLoS One.</a:t>
            </a:r>
            <a:r>
              <a:rPr lang="en-US" dirty="0"/>
              <a:t> 2008</a:t>
            </a:r>
          </a:p>
        </p:txBody>
      </p:sp>
    </p:spTree>
    <p:extLst>
      <p:ext uri="{BB962C8B-B14F-4D97-AF65-F5344CB8AC3E}">
        <p14:creationId xmlns:p14="http://schemas.microsoft.com/office/powerpoint/2010/main" val="4037443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Regulatory Network</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4229"/>
          <a:stretch/>
        </p:blipFill>
        <p:spPr>
          <a:xfrm>
            <a:off x="0" y="1444708"/>
            <a:ext cx="9144000" cy="5413291"/>
          </a:xfrm>
          <a:prstGeom prst="rect">
            <a:avLst/>
          </a:prstGeom>
        </p:spPr>
      </p:pic>
    </p:spTree>
    <p:extLst>
      <p:ext uri="{BB962C8B-B14F-4D97-AF65-F5344CB8AC3E}">
        <p14:creationId xmlns:p14="http://schemas.microsoft.com/office/powerpoint/2010/main" val="1035492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Interaction Network</a:t>
            </a:r>
          </a:p>
        </p:txBody>
      </p:sp>
      <p:pic>
        <p:nvPicPr>
          <p:cNvPr id="4" name="Picture 3"/>
          <p:cNvPicPr>
            <a:picLocks noChangeAspect="1"/>
          </p:cNvPicPr>
          <p:nvPr/>
        </p:nvPicPr>
        <p:blipFill>
          <a:blip r:embed="rId3"/>
          <a:stretch>
            <a:fillRect/>
          </a:stretch>
        </p:blipFill>
        <p:spPr>
          <a:xfrm>
            <a:off x="275167" y="1918601"/>
            <a:ext cx="3876498" cy="3763433"/>
          </a:xfrm>
          <a:prstGeom prst="rect">
            <a:avLst/>
          </a:prstGeom>
        </p:spPr>
      </p:pic>
      <p:pic>
        <p:nvPicPr>
          <p:cNvPr id="5" name="Picture 4"/>
          <p:cNvPicPr>
            <a:picLocks noChangeAspect="1"/>
          </p:cNvPicPr>
          <p:nvPr/>
        </p:nvPicPr>
        <p:blipFill>
          <a:blip r:embed="rId4"/>
          <a:stretch>
            <a:fillRect/>
          </a:stretch>
        </p:blipFill>
        <p:spPr>
          <a:xfrm>
            <a:off x="4497717" y="1720267"/>
            <a:ext cx="4624653" cy="4229738"/>
          </a:xfrm>
          <a:prstGeom prst="rect">
            <a:avLst/>
          </a:prstGeom>
        </p:spPr>
      </p:pic>
      <p:sp>
        <p:nvSpPr>
          <p:cNvPr id="6" name="TextBox 5"/>
          <p:cNvSpPr txBox="1"/>
          <p:nvPr/>
        </p:nvSpPr>
        <p:spPr>
          <a:xfrm>
            <a:off x="5601801" y="5880101"/>
            <a:ext cx="3450659" cy="276999"/>
          </a:xfrm>
          <a:prstGeom prst="rect">
            <a:avLst/>
          </a:prstGeom>
          <a:noFill/>
        </p:spPr>
        <p:txBody>
          <a:bodyPr wrap="none" rtlCol="0">
            <a:spAutoFit/>
          </a:bodyPr>
          <a:lstStyle/>
          <a:p>
            <a:r>
              <a:rPr lang="en-US" sz="1200" dirty="0" err="1"/>
              <a:t>Vizeacoumar</a:t>
            </a:r>
            <a:r>
              <a:rPr lang="en-US" sz="1200" dirty="0"/>
              <a:t> et al Molecular Systems Biology (2013)</a:t>
            </a:r>
          </a:p>
        </p:txBody>
      </p:sp>
      <p:sp>
        <p:nvSpPr>
          <p:cNvPr id="3" name="TextBox 2"/>
          <p:cNvSpPr txBox="1"/>
          <p:nvPr/>
        </p:nvSpPr>
        <p:spPr>
          <a:xfrm>
            <a:off x="761999" y="6341764"/>
            <a:ext cx="7598834" cy="400110"/>
          </a:xfrm>
          <a:prstGeom prst="rect">
            <a:avLst/>
          </a:prstGeom>
          <a:noFill/>
        </p:spPr>
        <p:txBody>
          <a:bodyPr wrap="square" rtlCol="0">
            <a:spAutoFit/>
          </a:bodyPr>
          <a:lstStyle/>
          <a:p>
            <a:r>
              <a:rPr lang="en-US" sz="2000" dirty="0"/>
              <a:t>Application: Identify possible synthetic lethal interactions</a:t>
            </a:r>
          </a:p>
        </p:txBody>
      </p:sp>
    </p:spTree>
    <p:extLst>
      <p:ext uri="{BB962C8B-B14F-4D97-AF65-F5344CB8AC3E}">
        <p14:creationId xmlns:p14="http://schemas.microsoft.com/office/powerpoint/2010/main" val="740695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Networks</a:t>
            </a:r>
          </a:p>
        </p:txBody>
      </p:sp>
      <p:sp>
        <p:nvSpPr>
          <p:cNvPr id="4" name="TextBox 3"/>
          <p:cNvSpPr txBox="1"/>
          <p:nvPr/>
        </p:nvSpPr>
        <p:spPr>
          <a:xfrm>
            <a:off x="0" y="5657672"/>
            <a:ext cx="9144000" cy="1200328"/>
          </a:xfrm>
          <a:prstGeom prst="rect">
            <a:avLst/>
          </a:prstGeom>
          <a:noFill/>
        </p:spPr>
        <p:txBody>
          <a:bodyPr wrap="square" rtlCol="0">
            <a:spAutoFit/>
          </a:bodyPr>
          <a:lstStyle/>
          <a:p>
            <a:r>
              <a:rPr lang="en-US" sz="2400" dirty="0"/>
              <a:t>Edges represent changes between different experimental conditions</a:t>
            </a:r>
          </a:p>
          <a:p>
            <a:r>
              <a:rPr lang="en-US" sz="2400" dirty="0"/>
              <a:t>Application: Compare how two distant species respond to a common stimulus</a:t>
            </a:r>
          </a:p>
        </p:txBody>
      </p:sp>
      <p:pic>
        <p:nvPicPr>
          <p:cNvPr id="5" name="Picture 4"/>
          <p:cNvPicPr>
            <a:picLocks noChangeAspect="1"/>
          </p:cNvPicPr>
          <p:nvPr/>
        </p:nvPicPr>
        <p:blipFill>
          <a:blip r:embed="rId2"/>
          <a:stretch>
            <a:fillRect/>
          </a:stretch>
        </p:blipFill>
        <p:spPr>
          <a:xfrm>
            <a:off x="0" y="1803401"/>
            <a:ext cx="9144000" cy="3241803"/>
          </a:xfrm>
          <a:prstGeom prst="rect">
            <a:avLst/>
          </a:prstGeom>
        </p:spPr>
      </p:pic>
    </p:spTree>
    <p:extLst>
      <p:ext uri="{BB962C8B-B14F-4D97-AF65-F5344CB8AC3E}">
        <p14:creationId xmlns:p14="http://schemas.microsoft.com/office/powerpoint/2010/main" val="38998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3839"/>
          <a:stretch/>
        </p:blipFill>
        <p:spPr>
          <a:xfrm>
            <a:off x="457200" y="1379302"/>
            <a:ext cx="8363308" cy="5144322"/>
          </a:xfrm>
          <a:prstGeom prst="rect">
            <a:avLst/>
          </a:prstGeom>
        </p:spPr>
      </p:pic>
      <p:sp>
        <p:nvSpPr>
          <p:cNvPr id="8" name="Title 1"/>
          <p:cNvSpPr txBox="1">
            <a:spLocks/>
          </p:cNvSpPr>
          <p:nvPr/>
        </p:nvSpPr>
        <p:spPr>
          <a:xfrm>
            <a:off x="457200" y="745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t>Diseaseome</a:t>
            </a:r>
            <a:endParaRPr lang="en-US" dirty="0"/>
          </a:p>
        </p:txBody>
      </p:sp>
    </p:spTree>
    <p:extLst>
      <p:ext uri="{BB962C8B-B14F-4D97-AF65-F5344CB8AC3E}">
        <p14:creationId xmlns:p14="http://schemas.microsoft.com/office/powerpoint/2010/main" val="3079531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500"/>
            <a:ext cx="8229600" cy="1143000"/>
          </a:xfrm>
        </p:spPr>
        <p:txBody>
          <a:bodyPr/>
          <a:lstStyle/>
          <a:p>
            <a:r>
              <a:rPr lang="en-US" dirty="0" err="1"/>
              <a:t>Diseaseome</a:t>
            </a:r>
            <a:endParaRPr lang="en-US" dirty="0"/>
          </a:p>
        </p:txBody>
      </p:sp>
      <p:pic>
        <p:nvPicPr>
          <p:cNvPr id="6" name="Picture 5"/>
          <p:cNvPicPr>
            <a:picLocks noChangeAspect="1"/>
          </p:cNvPicPr>
          <p:nvPr/>
        </p:nvPicPr>
        <p:blipFill>
          <a:blip r:embed="rId3"/>
          <a:stretch>
            <a:fillRect/>
          </a:stretch>
        </p:blipFill>
        <p:spPr>
          <a:xfrm>
            <a:off x="938553" y="1702047"/>
            <a:ext cx="7389388" cy="4365160"/>
          </a:xfrm>
          <a:prstGeom prst="rect">
            <a:avLst/>
          </a:prstGeom>
        </p:spPr>
      </p:pic>
    </p:spTree>
    <p:extLst>
      <p:ext uri="{BB962C8B-B14F-4D97-AF65-F5344CB8AC3E}">
        <p14:creationId xmlns:p14="http://schemas.microsoft.com/office/powerpoint/2010/main" val="4200889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4888628" y="192073"/>
            <a:ext cx="4066537" cy="954107"/>
          </a:xfrm>
          <a:noFill/>
          <a:ln/>
        </p:spPr>
        <p:txBody>
          <a:bodyPr wrap="square">
            <a:spAutoFit/>
          </a:bodyPr>
          <a:lstStyle/>
          <a:p>
            <a:pPr marL="0" indent="0" algn="ctr">
              <a:spcBef>
                <a:spcPct val="0"/>
              </a:spcBef>
              <a:buNone/>
            </a:pPr>
            <a:r>
              <a:rPr lang="en-US" sz="2800" dirty="0">
                <a:solidFill>
                  <a:srgbClr val="000000"/>
                </a:solidFill>
              </a:rPr>
              <a:t>Phenotypic Disease Networks (PDNs).</a:t>
            </a:r>
          </a:p>
        </p:txBody>
      </p:sp>
      <p:sp>
        <p:nvSpPr>
          <p:cNvPr id="4100" name="Text Box 4"/>
          <p:cNvSpPr txBox="1">
            <a:spLocks noChangeArrowheads="1"/>
          </p:cNvSpPr>
          <p:nvPr/>
        </p:nvSpPr>
        <p:spPr bwMode="auto">
          <a:xfrm>
            <a:off x="6959128" y="6604304"/>
            <a:ext cx="2171219"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100" dirty="0"/>
              <a:t>Hidalgo </a:t>
            </a:r>
            <a:r>
              <a:rPr lang="en-US" sz="1100" i="1" dirty="0"/>
              <a:t>et al</a:t>
            </a:r>
            <a:r>
              <a:rPr lang="en-US" sz="1100" dirty="0"/>
              <a:t>. </a:t>
            </a:r>
            <a:r>
              <a:rPr lang="en-US" sz="1100" dirty="0" err="1"/>
              <a:t>PLoS</a:t>
            </a:r>
            <a:r>
              <a:rPr lang="en-US" sz="1100" dirty="0"/>
              <a:t> Comp Bio 2009</a:t>
            </a:r>
          </a:p>
        </p:txBody>
      </p:sp>
      <p:pic>
        <p:nvPicPr>
          <p:cNvPr id="2" name="Picture 1"/>
          <p:cNvPicPr>
            <a:picLocks noChangeAspect="1"/>
          </p:cNvPicPr>
          <p:nvPr/>
        </p:nvPicPr>
        <p:blipFill>
          <a:blip r:embed="rId2"/>
          <a:stretch>
            <a:fillRect/>
          </a:stretch>
        </p:blipFill>
        <p:spPr>
          <a:xfrm>
            <a:off x="-13655" y="0"/>
            <a:ext cx="5162231" cy="6858000"/>
          </a:xfrm>
          <a:prstGeom prst="rect">
            <a:avLst/>
          </a:prstGeom>
        </p:spPr>
      </p:pic>
      <p:sp>
        <p:nvSpPr>
          <p:cNvPr id="3" name="TextBox 2"/>
          <p:cNvSpPr txBox="1"/>
          <p:nvPr/>
        </p:nvSpPr>
        <p:spPr>
          <a:xfrm>
            <a:off x="5222494" y="1711366"/>
            <a:ext cx="3907853" cy="646331"/>
          </a:xfrm>
          <a:prstGeom prst="rect">
            <a:avLst/>
          </a:prstGeom>
          <a:noFill/>
        </p:spPr>
        <p:txBody>
          <a:bodyPr wrap="none" rtlCol="0">
            <a:spAutoFit/>
          </a:bodyPr>
          <a:lstStyle/>
          <a:p>
            <a:r>
              <a:rPr lang="en-US" dirty="0"/>
              <a:t>Correlations obtained from the disease </a:t>
            </a:r>
            <a:br>
              <a:rPr lang="en-US" dirty="0"/>
            </a:br>
            <a:r>
              <a:rPr lang="en-US" dirty="0"/>
              <a:t>history of more than 30 million patients</a:t>
            </a:r>
          </a:p>
        </p:txBody>
      </p:sp>
      <p:sp>
        <p:nvSpPr>
          <p:cNvPr id="4" name="TextBox 3"/>
          <p:cNvSpPr txBox="1"/>
          <p:nvPr/>
        </p:nvSpPr>
        <p:spPr>
          <a:xfrm>
            <a:off x="5025681" y="3344713"/>
            <a:ext cx="4231672" cy="2031325"/>
          </a:xfrm>
          <a:prstGeom prst="rect">
            <a:avLst/>
          </a:prstGeom>
          <a:noFill/>
        </p:spPr>
        <p:txBody>
          <a:bodyPr wrap="none" rtlCol="0">
            <a:spAutoFit/>
          </a:bodyPr>
          <a:lstStyle/>
          <a:p>
            <a:pPr marL="342900" indent="-342900">
              <a:buAutoNum type="arabicParenBoth"/>
            </a:pPr>
            <a:r>
              <a:rPr lang="en-US" dirty="0"/>
              <a:t>patients develop diseases close in </a:t>
            </a:r>
            <a:br>
              <a:rPr lang="en-US" dirty="0"/>
            </a:br>
            <a:r>
              <a:rPr lang="en-US" dirty="0"/>
              <a:t>the network to those they already have </a:t>
            </a:r>
          </a:p>
          <a:p>
            <a:pPr marL="342900" indent="-342900">
              <a:buAutoNum type="arabicParenBoth"/>
            </a:pPr>
            <a:r>
              <a:rPr lang="en-US" dirty="0"/>
              <a:t>the progression of disease is </a:t>
            </a:r>
            <a:br>
              <a:rPr lang="en-US" dirty="0"/>
            </a:br>
            <a:r>
              <a:rPr lang="en-US" dirty="0"/>
              <a:t>different for patients of different</a:t>
            </a:r>
            <a:br>
              <a:rPr lang="en-US" dirty="0"/>
            </a:br>
            <a:r>
              <a:rPr lang="en-US" dirty="0"/>
              <a:t> genders and ethnicities; </a:t>
            </a:r>
          </a:p>
          <a:p>
            <a:pPr marL="342900" indent="-342900">
              <a:buAutoNum type="arabicParenBoth"/>
            </a:pPr>
            <a:r>
              <a:rPr lang="en-US" dirty="0"/>
              <a:t>patients diagnosed with more highly </a:t>
            </a:r>
            <a:br>
              <a:rPr lang="en-US" dirty="0"/>
            </a:br>
            <a:r>
              <a:rPr lang="en-US" dirty="0"/>
              <a:t>connected diseases tend to die sooner</a:t>
            </a:r>
          </a:p>
        </p:txBody>
      </p:sp>
    </p:spTree>
    <p:extLst>
      <p:ext uri="{BB962C8B-B14F-4D97-AF65-F5344CB8AC3E}">
        <p14:creationId xmlns:p14="http://schemas.microsoft.com/office/powerpoint/2010/main" val="3349779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572"/>
            <a:ext cx="8229600" cy="1143000"/>
          </a:xfrm>
        </p:spPr>
        <p:txBody>
          <a:bodyPr>
            <a:normAutofit fontScale="90000"/>
          </a:bodyPr>
          <a:lstStyle/>
          <a:p>
            <a:r>
              <a:rPr lang="en-US" dirty="0"/>
              <a:t>What can molecular networks tell us about biological systems?</a:t>
            </a:r>
          </a:p>
        </p:txBody>
      </p:sp>
      <p:sp>
        <p:nvSpPr>
          <p:cNvPr id="3" name="Content Placeholder 2"/>
          <p:cNvSpPr>
            <a:spLocks noGrp="1"/>
          </p:cNvSpPr>
          <p:nvPr>
            <p:ph idx="1"/>
          </p:nvPr>
        </p:nvSpPr>
        <p:spPr>
          <a:xfrm>
            <a:off x="457200" y="2264307"/>
            <a:ext cx="8229600" cy="3502884"/>
          </a:xfrm>
        </p:spPr>
        <p:txBody>
          <a:bodyPr>
            <a:normAutofit/>
          </a:bodyPr>
          <a:lstStyle/>
          <a:p>
            <a:pPr marL="0" indent="0" algn="ctr">
              <a:buNone/>
            </a:pPr>
            <a:r>
              <a:rPr lang="en-US" dirty="0"/>
              <a:t>Network topologies encode information about: </a:t>
            </a:r>
          </a:p>
          <a:p>
            <a:pPr marL="0" indent="0" algn="ctr">
              <a:buNone/>
            </a:pPr>
            <a:r>
              <a:rPr lang="en-US" dirty="0"/>
              <a:t>evolutionary constraints</a:t>
            </a:r>
          </a:p>
          <a:p>
            <a:pPr marL="0" indent="0" algn="ctr">
              <a:buNone/>
            </a:pPr>
            <a:r>
              <a:rPr lang="en-US" dirty="0"/>
              <a:t>function</a:t>
            </a:r>
          </a:p>
          <a:p>
            <a:pPr marL="0" indent="0" algn="ctr">
              <a:buNone/>
            </a:pPr>
            <a:r>
              <a:rPr lang="en-US" dirty="0"/>
              <a:t>biological information processing</a:t>
            </a:r>
          </a:p>
          <a:p>
            <a:pPr marL="0" indent="0" algn="ctr">
              <a:buNone/>
            </a:pPr>
            <a:r>
              <a:rPr lang="en-US" dirty="0"/>
              <a:t>vulnerabilities</a:t>
            </a:r>
          </a:p>
        </p:txBody>
      </p:sp>
    </p:spTree>
    <p:extLst>
      <p:ext uri="{BB962C8B-B14F-4D97-AF65-F5344CB8AC3E}">
        <p14:creationId xmlns:p14="http://schemas.microsoft.com/office/powerpoint/2010/main" val="1142228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Networks are Sparse</a:t>
            </a:r>
          </a:p>
        </p:txBody>
      </p:sp>
      <p:sp>
        <p:nvSpPr>
          <p:cNvPr id="3" name="Content Placeholder 2"/>
          <p:cNvSpPr>
            <a:spLocks noGrp="1"/>
          </p:cNvSpPr>
          <p:nvPr>
            <p:ph idx="1"/>
          </p:nvPr>
        </p:nvSpPr>
        <p:spPr>
          <a:xfrm>
            <a:off x="457199" y="1600201"/>
            <a:ext cx="8491627" cy="4525963"/>
          </a:xfrm>
        </p:spPr>
        <p:txBody>
          <a:bodyPr/>
          <a:lstStyle/>
          <a:p>
            <a:r>
              <a:rPr lang="en-US" dirty="0"/>
              <a:t>A network with all possible edges between nodes (not considering self loops) is called ‘complete’</a:t>
            </a:r>
          </a:p>
        </p:txBody>
      </p:sp>
      <p:pic>
        <p:nvPicPr>
          <p:cNvPr id="4" name="Picture 3"/>
          <p:cNvPicPr>
            <a:picLocks noChangeAspect="1"/>
          </p:cNvPicPr>
          <p:nvPr/>
        </p:nvPicPr>
        <p:blipFill>
          <a:blip r:embed="rId2"/>
          <a:stretch>
            <a:fillRect/>
          </a:stretch>
        </p:blipFill>
        <p:spPr>
          <a:xfrm>
            <a:off x="457200" y="3897520"/>
            <a:ext cx="8032916" cy="2067732"/>
          </a:xfrm>
          <a:prstGeom prst="rect">
            <a:avLst/>
          </a:prstGeom>
        </p:spPr>
      </p:pic>
    </p:spTree>
    <p:extLst>
      <p:ext uri="{BB962C8B-B14F-4D97-AF65-F5344CB8AC3E}">
        <p14:creationId xmlns:p14="http://schemas.microsoft.com/office/powerpoint/2010/main" val="3371932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536699"/>
            <a:ext cx="8229600" cy="5257800"/>
          </a:xfrm>
        </p:spPr>
        <p:txBody>
          <a:bodyPr>
            <a:normAutofit fontScale="92500" lnSpcReduction="20000"/>
          </a:bodyPr>
          <a:lstStyle/>
          <a:p>
            <a:r>
              <a:rPr lang="en-US" b="1" dirty="0"/>
              <a:t>Day 1: Introduction to networks</a:t>
            </a:r>
          </a:p>
          <a:p>
            <a:pPr lvl="1"/>
            <a:r>
              <a:rPr lang="en-US" dirty="0"/>
              <a:t>Why networks?</a:t>
            </a:r>
          </a:p>
          <a:p>
            <a:pPr lvl="1"/>
            <a:r>
              <a:rPr lang="en-US" dirty="0"/>
              <a:t>Network basics &amp; examples of biological networks</a:t>
            </a:r>
          </a:p>
          <a:p>
            <a:pPr lvl="1"/>
            <a:r>
              <a:rPr lang="en-US" dirty="0"/>
              <a:t>What networks can teach us about biological systems</a:t>
            </a:r>
          </a:p>
          <a:p>
            <a:pPr lvl="1"/>
            <a:r>
              <a:rPr lang="en-US" dirty="0"/>
              <a:t>Challenges for biological network analysis</a:t>
            </a:r>
          </a:p>
          <a:p>
            <a:pPr lvl="1"/>
            <a:r>
              <a:rPr lang="en-US" dirty="0"/>
              <a:t>Introduction to </a:t>
            </a:r>
            <a:r>
              <a:rPr lang="en-US" dirty="0" err="1"/>
              <a:t>Cytoscape</a:t>
            </a:r>
            <a:r>
              <a:rPr lang="en-US" dirty="0"/>
              <a:t> and </a:t>
            </a:r>
            <a:r>
              <a:rPr lang="en-US" dirty="0" err="1"/>
              <a:t>Ndex</a:t>
            </a:r>
            <a:endParaRPr lang="en-US" dirty="0"/>
          </a:p>
          <a:p>
            <a:pPr lvl="2"/>
            <a:r>
              <a:rPr lang="en-US" dirty="0"/>
              <a:t>Loading and visualizing networks</a:t>
            </a:r>
          </a:p>
          <a:p>
            <a:endParaRPr lang="en-US" dirty="0"/>
          </a:p>
          <a:p>
            <a:r>
              <a:rPr lang="en-US" dirty="0"/>
              <a:t>Day 2: Network analysis </a:t>
            </a:r>
          </a:p>
          <a:p>
            <a:pPr lvl="1"/>
            <a:r>
              <a:rPr lang="en-US" dirty="0"/>
              <a:t>Statistical hypothesis testing with networks</a:t>
            </a:r>
          </a:p>
          <a:p>
            <a:pPr lvl="1"/>
            <a:r>
              <a:rPr lang="en-US" dirty="0"/>
              <a:t>Motif detection</a:t>
            </a:r>
          </a:p>
          <a:p>
            <a:pPr lvl="1"/>
            <a:r>
              <a:rPr lang="en-US" dirty="0"/>
              <a:t>RNA </a:t>
            </a:r>
            <a:r>
              <a:rPr lang="en-US" dirty="0" err="1"/>
              <a:t>seq</a:t>
            </a:r>
            <a:r>
              <a:rPr lang="en-US" dirty="0"/>
              <a:t> data analysis</a:t>
            </a:r>
          </a:p>
        </p:txBody>
      </p:sp>
      <p:sp>
        <p:nvSpPr>
          <p:cNvPr id="4" name="Slide Number Placeholder 3"/>
          <p:cNvSpPr>
            <a:spLocks noGrp="1"/>
          </p:cNvSpPr>
          <p:nvPr>
            <p:ph type="sldNum" sz="quarter" idx="12"/>
          </p:nvPr>
        </p:nvSpPr>
        <p:spPr/>
        <p:txBody>
          <a:bodyPr/>
          <a:lstStyle/>
          <a:p>
            <a:fld id="{D0C6DABB-3982-4149-9480-1DC64E7DC88E}" type="slidenum">
              <a:rPr lang="en-US" smtClean="0"/>
              <a:t>3</a:t>
            </a:fld>
            <a:endParaRPr lang="en-US"/>
          </a:p>
        </p:txBody>
      </p:sp>
    </p:spTree>
    <p:extLst>
      <p:ext uri="{BB962C8B-B14F-4D97-AF65-F5344CB8AC3E}">
        <p14:creationId xmlns:p14="http://schemas.microsoft.com/office/powerpoint/2010/main" val="509140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Characteristics of biological networks</a:t>
            </a:r>
          </a:p>
        </p:txBody>
      </p:sp>
      <p:sp>
        <p:nvSpPr>
          <p:cNvPr id="3" name="Content Placeholder 2"/>
          <p:cNvSpPr>
            <a:spLocks noGrp="1"/>
          </p:cNvSpPr>
          <p:nvPr>
            <p:ph idx="1"/>
          </p:nvPr>
        </p:nvSpPr>
        <p:spPr>
          <a:xfrm>
            <a:off x="457200" y="1798268"/>
            <a:ext cx="8229600" cy="4525963"/>
          </a:xfrm>
        </p:spPr>
        <p:txBody>
          <a:bodyPr/>
          <a:lstStyle/>
          <a:p>
            <a:r>
              <a:rPr lang="en-US" dirty="0"/>
              <a:t>Scale-free </a:t>
            </a:r>
          </a:p>
          <a:p>
            <a:pPr marL="457200" lvl="1" indent="0">
              <a:buNone/>
            </a:pPr>
            <a:r>
              <a:rPr lang="en-US" dirty="0"/>
              <a:t>– degree distribution follows a power law</a:t>
            </a:r>
          </a:p>
          <a:p>
            <a:pPr marL="0" indent="0">
              <a:buNone/>
            </a:pPr>
            <a:endParaRPr lang="en-US" dirty="0"/>
          </a:p>
          <a:p>
            <a:r>
              <a:rPr lang="en-US" dirty="0"/>
              <a:t>Small-world </a:t>
            </a:r>
          </a:p>
          <a:p>
            <a:pPr lvl="1"/>
            <a:r>
              <a:rPr lang="en-US" dirty="0"/>
              <a:t> most nodes can be reached from all other nodes by traversing a small number of edges</a:t>
            </a:r>
          </a:p>
          <a:p>
            <a:pPr marL="0" indent="0">
              <a:buNone/>
            </a:pPr>
            <a:endParaRPr lang="en-US" dirty="0"/>
          </a:p>
        </p:txBody>
      </p:sp>
    </p:spTree>
    <p:extLst>
      <p:ext uri="{BB962C8B-B14F-4D97-AF65-F5344CB8AC3E}">
        <p14:creationId xmlns:p14="http://schemas.microsoft.com/office/powerpoint/2010/main" val="254918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768"/>
            <a:ext cx="8229600" cy="1143000"/>
          </a:xfrm>
        </p:spPr>
        <p:txBody>
          <a:bodyPr>
            <a:normAutofit fontScale="90000"/>
          </a:bodyPr>
          <a:lstStyle/>
          <a:p>
            <a:r>
              <a:rPr lang="en-US" dirty="0"/>
              <a:t>Relevant graph variables</a:t>
            </a:r>
            <a:br>
              <a:rPr lang="en-US" dirty="0"/>
            </a:br>
            <a:r>
              <a:rPr lang="en-US" dirty="0"/>
              <a:t>“Scale Free” property</a:t>
            </a:r>
          </a:p>
        </p:txBody>
      </p:sp>
      <p:sp>
        <p:nvSpPr>
          <p:cNvPr id="3" name="Content Placeholder 2"/>
          <p:cNvSpPr>
            <a:spLocks noGrp="1"/>
          </p:cNvSpPr>
          <p:nvPr>
            <p:ph idx="1"/>
          </p:nvPr>
        </p:nvSpPr>
        <p:spPr>
          <a:xfrm>
            <a:off x="457199" y="1733677"/>
            <a:ext cx="6333517" cy="3306079"/>
          </a:xfrm>
        </p:spPr>
        <p:txBody>
          <a:bodyPr>
            <a:normAutofit/>
          </a:bodyPr>
          <a:lstStyle/>
          <a:p>
            <a:r>
              <a:rPr lang="en-US" dirty="0"/>
              <a:t>Degree</a:t>
            </a:r>
          </a:p>
          <a:p>
            <a:pPr lvl="1"/>
            <a:r>
              <a:rPr lang="en-US" dirty="0"/>
              <a:t>The number of edges incident on a node</a:t>
            </a:r>
          </a:p>
          <a:p>
            <a:pPr lvl="1"/>
            <a:r>
              <a:rPr lang="en-US" dirty="0"/>
              <a:t>In a directed graph can be divided into in-degree and out-degree </a:t>
            </a:r>
          </a:p>
          <a:p>
            <a:pPr lvl="1"/>
            <a:r>
              <a:rPr lang="en-US" dirty="0"/>
              <a:t>High degree nodes called ‘hubs’</a:t>
            </a:r>
          </a:p>
        </p:txBody>
      </p:sp>
      <p:sp>
        <p:nvSpPr>
          <p:cNvPr id="4" name="Oval 3"/>
          <p:cNvSpPr>
            <a:spLocks noChangeAspect="1"/>
          </p:cNvSpPr>
          <p:nvPr/>
        </p:nvSpPr>
        <p:spPr>
          <a:xfrm flipV="1">
            <a:off x="7477629" y="2015476"/>
            <a:ext cx="221082" cy="22108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7094365" y="1518631"/>
            <a:ext cx="438474" cy="5244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5"/>
          </p:cNvCxnSpPr>
          <p:nvPr/>
        </p:nvCxnSpPr>
        <p:spPr>
          <a:xfrm flipV="1">
            <a:off x="7666334" y="1684301"/>
            <a:ext cx="477002" cy="3635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4" idx="7"/>
          </p:cNvCxnSpPr>
          <p:nvPr/>
        </p:nvCxnSpPr>
        <p:spPr>
          <a:xfrm flipH="1" flipV="1">
            <a:off x="7666334" y="2204181"/>
            <a:ext cx="477002" cy="501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597594" y="2259403"/>
            <a:ext cx="0" cy="7226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4" idx="2"/>
          </p:cNvCxnSpPr>
          <p:nvPr/>
        </p:nvCxnSpPr>
        <p:spPr>
          <a:xfrm flipV="1">
            <a:off x="6790716" y="2126017"/>
            <a:ext cx="686915" cy="359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2"/>
          <a:stretch>
            <a:fillRect/>
          </a:stretch>
        </p:blipFill>
        <p:spPr>
          <a:xfrm>
            <a:off x="6410227" y="4610235"/>
            <a:ext cx="2374733" cy="1570563"/>
          </a:xfrm>
          <a:prstGeom prst="rect">
            <a:avLst/>
          </a:prstGeom>
        </p:spPr>
      </p:pic>
    </p:spTree>
    <p:extLst>
      <p:ext uri="{BB962C8B-B14F-4D97-AF65-F5344CB8AC3E}">
        <p14:creationId xmlns:p14="http://schemas.microsoft.com/office/powerpoint/2010/main" val="426588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Free Networks</a:t>
            </a:r>
          </a:p>
        </p:txBody>
      </p:sp>
      <p:pic>
        <p:nvPicPr>
          <p:cNvPr id="5" name="Picture 4"/>
          <p:cNvPicPr>
            <a:picLocks noChangeAspect="1"/>
          </p:cNvPicPr>
          <p:nvPr/>
        </p:nvPicPr>
        <p:blipFill>
          <a:blip r:embed="rId3"/>
          <a:stretch>
            <a:fillRect/>
          </a:stretch>
        </p:blipFill>
        <p:spPr>
          <a:xfrm>
            <a:off x="3509662" y="1583274"/>
            <a:ext cx="5521570" cy="2296471"/>
          </a:xfrm>
          <a:prstGeom prst="rect">
            <a:avLst/>
          </a:prstGeom>
        </p:spPr>
      </p:pic>
      <p:sp>
        <p:nvSpPr>
          <p:cNvPr id="6" name="TextBox 5"/>
          <p:cNvSpPr txBox="1"/>
          <p:nvPr/>
        </p:nvSpPr>
        <p:spPr>
          <a:xfrm>
            <a:off x="117260" y="1490734"/>
            <a:ext cx="3471594" cy="5262979"/>
          </a:xfrm>
          <a:prstGeom prst="rect">
            <a:avLst/>
          </a:prstGeom>
          <a:noFill/>
        </p:spPr>
        <p:txBody>
          <a:bodyPr wrap="square" rtlCol="0">
            <a:spAutoFit/>
          </a:bodyPr>
          <a:lstStyle/>
          <a:p>
            <a:r>
              <a:rPr lang="en-US" sz="2400" dirty="0"/>
              <a:t>Implications for error tolerance:</a:t>
            </a:r>
          </a:p>
          <a:p>
            <a:endParaRPr lang="en-US" sz="2400" dirty="0"/>
          </a:p>
          <a:p>
            <a:r>
              <a:rPr lang="en-US" sz="2400" dirty="0"/>
              <a:t>P(</a:t>
            </a:r>
            <a:r>
              <a:rPr lang="en-US" sz="2400" dirty="0" err="1"/>
              <a:t>deg</a:t>
            </a:r>
            <a:r>
              <a:rPr lang="en-US" sz="2400" dirty="0"/>
              <a:t>=k) - k more likely to be higher in random network</a:t>
            </a:r>
          </a:p>
          <a:p>
            <a:endParaRPr lang="en-US" sz="2400" dirty="0"/>
          </a:p>
          <a:p>
            <a:r>
              <a:rPr lang="en-US" sz="2400" dirty="0"/>
              <a:t>More tolerant to random failures</a:t>
            </a:r>
          </a:p>
          <a:p>
            <a:endParaRPr lang="en-US" sz="2400" dirty="0"/>
          </a:p>
          <a:p>
            <a:r>
              <a:rPr lang="en-US" sz="2400" dirty="0"/>
              <a:t>“Attacks” targeting higher degree nodes more likely to be disruptive to function</a:t>
            </a:r>
          </a:p>
        </p:txBody>
      </p:sp>
      <p:pic>
        <p:nvPicPr>
          <p:cNvPr id="8" name="Picture 7"/>
          <p:cNvPicPr>
            <a:picLocks noChangeAspect="1"/>
          </p:cNvPicPr>
          <p:nvPr/>
        </p:nvPicPr>
        <p:blipFill>
          <a:blip r:embed="rId4"/>
          <a:stretch>
            <a:fillRect/>
          </a:stretch>
        </p:blipFill>
        <p:spPr>
          <a:xfrm>
            <a:off x="3753876" y="4179792"/>
            <a:ext cx="5172488" cy="2437609"/>
          </a:xfrm>
          <a:prstGeom prst="rect">
            <a:avLst/>
          </a:prstGeom>
        </p:spPr>
      </p:pic>
    </p:spTree>
    <p:extLst>
      <p:ext uri="{BB962C8B-B14F-4D97-AF65-F5344CB8AC3E}">
        <p14:creationId xmlns:p14="http://schemas.microsoft.com/office/powerpoint/2010/main" val="376214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73" y="146478"/>
            <a:ext cx="8925523" cy="1143000"/>
          </a:xfrm>
        </p:spPr>
        <p:txBody>
          <a:bodyPr>
            <a:normAutofit fontScale="90000"/>
          </a:bodyPr>
          <a:lstStyle/>
          <a:p>
            <a:r>
              <a:rPr lang="en-US" dirty="0"/>
              <a:t>Hubs are common in biological networks</a:t>
            </a:r>
          </a:p>
        </p:txBody>
      </p:sp>
      <p:sp>
        <p:nvSpPr>
          <p:cNvPr id="3" name="Content Placeholder 2"/>
          <p:cNvSpPr>
            <a:spLocks noGrp="1"/>
          </p:cNvSpPr>
          <p:nvPr>
            <p:ph idx="1"/>
          </p:nvPr>
        </p:nvSpPr>
        <p:spPr/>
        <p:txBody>
          <a:bodyPr/>
          <a:lstStyle/>
          <a:p>
            <a:r>
              <a:rPr lang="en-US" dirty="0"/>
              <a:t>PPI networks, regulatory networks and many other biological networks have hubs (Nodes of high degree)</a:t>
            </a:r>
          </a:p>
          <a:p>
            <a:endParaRPr lang="en-US" dirty="0"/>
          </a:p>
          <a:p>
            <a:r>
              <a:rPr lang="en-US" dirty="0"/>
              <a:t>PPI network hubs are older</a:t>
            </a:r>
            <a:r>
              <a:rPr lang="en-US" baseline="30000" dirty="0"/>
              <a:t>1</a:t>
            </a:r>
            <a:r>
              <a:rPr lang="en-US" dirty="0"/>
              <a:t> and more essential</a:t>
            </a:r>
            <a:r>
              <a:rPr lang="en-US" baseline="30000" dirty="0"/>
              <a:t>2</a:t>
            </a:r>
            <a:r>
              <a:rPr lang="en-US" dirty="0"/>
              <a:t> than random proteins in the network</a:t>
            </a:r>
          </a:p>
        </p:txBody>
      </p:sp>
      <p:sp>
        <p:nvSpPr>
          <p:cNvPr id="4" name="TextBox 3"/>
          <p:cNvSpPr txBox="1"/>
          <p:nvPr/>
        </p:nvSpPr>
        <p:spPr>
          <a:xfrm>
            <a:off x="5814988" y="5258331"/>
            <a:ext cx="2871812" cy="646331"/>
          </a:xfrm>
          <a:prstGeom prst="rect">
            <a:avLst/>
          </a:prstGeom>
          <a:noFill/>
        </p:spPr>
        <p:txBody>
          <a:bodyPr wrap="none" rtlCol="0">
            <a:spAutoFit/>
          </a:bodyPr>
          <a:lstStyle/>
          <a:p>
            <a:r>
              <a:rPr lang="en-US" dirty="0"/>
              <a:t>1 Fraser et al, Science (2002)</a:t>
            </a:r>
          </a:p>
          <a:p>
            <a:r>
              <a:rPr lang="en-US" dirty="0"/>
              <a:t>2 </a:t>
            </a:r>
            <a:r>
              <a:rPr lang="en-US" dirty="0" err="1"/>
              <a:t>Jeong</a:t>
            </a:r>
            <a:r>
              <a:rPr lang="en-US" dirty="0"/>
              <a:t> et al, Nature (2001)</a:t>
            </a:r>
          </a:p>
        </p:txBody>
      </p:sp>
    </p:spTree>
    <p:extLst>
      <p:ext uri="{BB962C8B-B14F-4D97-AF65-F5344CB8AC3E}">
        <p14:creationId xmlns:p14="http://schemas.microsoft.com/office/powerpoint/2010/main" val="2767130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75508" y="4699181"/>
            <a:ext cx="4496622" cy="1751039"/>
          </a:xfrm>
          <a:prstGeom prst="rect">
            <a:avLst/>
          </a:prstGeom>
        </p:spPr>
      </p:pic>
      <p:sp>
        <p:nvSpPr>
          <p:cNvPr id="2" name="Title 1"/>
          <p:cNvSpPr>
            <a:spLocks noGrp="1"/>
          </p:cNvSpPr>
          <p:nvPr>
            <p:ph type="title"/>
          </p:nvPr>
        </p:nvSpPr>
        <p:spPr/>
        <p:txBody>
          <a:bodyPr>
            <a:normAutofit fontScale="90000"/>
          </a:bodyPr>
          <a:lstStyle/>
          <a:p>
            <a:r>
              <a:rPr lang="en-US" dirty="0"/>
              <a:t>Relevant graph variables:</a:t>
            </a:r>
            <a:br>
              <a:rPr lang="en-US" dirty="0"/>
            </a:br>
            <a:r>
              <a:rPr lang="en-US" dirty="0"/>
              <a:t>“Small World” Property</a:t>
            </a:r>
          </a:p>
        </p:txBody>
      </p:sp>
      <p:sp>
        <p:nvSpPr>
          <p:cNvPr id="3" name="Content Placeholder 2"/>
          <p:cNvSpPr>
            <a:spLocks noGrp="1"/>
          </p:cNvSpPr>
          <p:nvPr>
            <p:ph idx="1"/>
          </p:nvPr>
        </p:nvSpPr>
        <p:spPr>
          <a:xfrm>
            <a:off x="247465" y="1658455"/>
            <a:ext cx="3970604" cy="4791763"/>
          </a:xfrm>
        </p:spPr>
        <p:txBody>
          <a:bodyPr>
            <a:normAutofit fontScale="77500" lnSpcReduction="20000"/>
          </a:bodyPr>
          <a:lstStyle/>
          <a:p>
            <a:r>
              <a:rPr lang="en-US" dirty="0"/>
              <a:t>Path</a:t>
            </a:r>
          </a:p>
          <a:p>
            <a:pPr lvl="1"/>
            <a:r>
              <a:rPr lang="en-US" dirty="0"/>
              <a:t>A walk in which no vertex occurs more than once</a:t>
            </a:r>
          </a:p>
          <a:p>
            <a:pPr lvl="1"/>
            <a:r>
              <a:rPr lang="en-US" dirty="0"/>
              <a:t>Shortest path</a:t>
            </a:r>
          </a:p>
          <a:p>
            <a:endParaRPr lang="en-US" dirty="0"/>
          </a:p>
          <a:p>
            <a:r>
              <a:rPr lang="en-US" dirty="0"/>
              <a:t>Diameter</a:t>
            </a:r>
          </a:p>
          <a:p>
            <a:pPr lvl="1"/>
            <a:r>
              <a:rPr lang="en-US" dirty="0"/>
              <a:t>Longest shortest path</a:t>
            </a:r>
          </a:p>
          <a:p>
            <a:endParaRPr lang="en-US" dirty="0"/>
          </a:p>
          <a:p>
            <a:endParaRPr lang="en-US" dirty="0"/>
          </a:p>
          <a:p>
            <a:r>
              <a:rPr lang="en-US" dirty="0"/>
              <a:t>Clustering Coefficient</a:t>
            </a:r>
          </a:p>
          <a:p>
            <a:pPr lvl="1"/>
            <a:r>
              <a:rPr lang="en-US" dirty="0"/>
              <a:t>A measure of how densely connected a graph is</a:t>
            </a:r>
          </a:p>
          <a:p>
            <a:pPr lvl="1"/>
            <a:r>
              <a:rPr lang="en-US" dirty="0"/>
              <a:t>Can calculate node-wise or graph-wise CC</a:t>
            </a:r>
          </a:p>
          <a:p>
            <a:pPr lvl="1"/>
            <a:endParaRPr lang="en-US" dirty="0"/>
          </a:p>
        </p:txBody>
      </p:sp>
      <p:pic>
        <p:nvPicPr>
          <p:cNvPr id="4" name="Picture 3"/>
          <p:cNvPicPr>
            <a:picLocks noChangeAspect="1"/>
          </p:cNvPicPr>
          <p:nvPr/>
        </p:nvPicPr>
        <p:blipFill>
          <a:blip r:embed="rId3"/>
          <a:stretch>
            <a:fillRect/>
          </a:stretch>
        </p:blipFill>
        <p:spPr>
          <a:xfrm>
            <a:off x="4680773" y="2116947"/>
            <a:ext cx="2374733" cy="1570563"/>
          </a:xfrm>
          <a:prstGeom prst="rect">
            <a:avLst/>
          </a:prstGeom>
        </p:spPr>
      </p:pic>
    </p:spTree>
    <p:extLst>
      <p:ext uri="{BB962C8B-B14F-4D97-AF65-F5344CB8AC3E}">
        <p14:creationId xmlns:p14="http://schemas.microsoft.com/office/powerpoint/2010/main" val="3771610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Coefficient</a:t>
            </a:r>
          </a:p>
        </p:txBody>
      </p:sp>
      <p:sp>
        <p:nvSpPr>
          <p:cNvPr id="3" name="Content Placeholder 2"/>
          <p:cNvSpPr>
            <a:spLocks noGrp="1"/>
          </p:cNvSpPr>
          <p:nvPr>
            <p:ph idx="1"/>
          </p:nvPr>
        </p:nvSpPr>
        <p:spPr/>
        <p:txBody>
          <a:bodyPr/>
          <a:lstStyle/>
          <a:p>
            <a:r>
              <a:rPr lang="en-US" dirty="0"/>
              <a:t>How connected are my neighbors?</a:t>
            </a:r>
          </a:p>
          <a:p>
            <a:endParaRPr lang="en-US" dirty="0"/>
          </a:p>
          <a:p>
            <a:r>
              <a:rPr lang="en-US" dirty="0"/>
              <a:t>Count triangles</a:t>
            </a:r>
          </a:p>
          <a:p>
            <a:pPr marL="0" indent="0">
              <a:buNone/>
            </a:pPr>
            <a:endParaRPr lang="en-US" dirty="0"/>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37029009"/>
              </p:ext>
            </p:extLst>
          </p:nvPr>
        </p:nvGraphicFramePr>
        <p:xfrm>
          <a:off x="457202" y="3651254"/>
          <a:ext cx="4247615" cy="1151463"/>
        </p:xfrm>
        <a:graphic>
          <a:graphicData uri="http://schemas.openxmlformats.org/presentationml/2006/ole">
            <mc:AlternateContent xmlns:mc="http://schemas.openxmlformats.org/markup-compatibility/2006">
              <mc:Choice xmlns:v="urn:schemas-microsoft-com:vml" Requires="v">
                <p:oleObj spid="_x0000_s9540" name="Equation" r:id="rId3" imgW="2108200" imgH="571500" progId="Equation.3">
                  <p:embed/>
                </p:oleObj>
              </mc:Choice>
              <mc:Fallback>
                <p:oleObj name="Equation" r:id="rId3" imgW="2108200" imgH="571500" progId="Equation.3">
                  <p:embed/>
                  <p:pic>
                    <p:nvPicPr>
                      <p:cNvPr id="0" name=""/>
                      <p:cNvPicPr/>
                      <p:nvPr/>
                    </p:nvPicPr>
                    <p:blipFill>
                      <a:blip r:embed="rId4"/>
                      <a:stretch>
                        <a:fillRect/>
                      </a:stretch>
                    </p:blipFill>
                    <p:spPr>
                      <a:xfrm>
                        <a:off x="457202" y="3651254"/>
                        <a:ext cx="4247615" cy="115146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9206298"/>
              </p:ext>
            </p:extLst>
          </p:nvPr>
        </p:nvGraphicFramePr>
        <p:xfrm>
          <a:off x="457202" y="4972051"/>
          <a:ext cx="1849967" cy="1114724"/>
        </p:xfrm>
        <a:graphic>
          <a:graphicData uri="http://schemas.openxmlformats.org/presentationml/2006/ole">
            <mc:AlternateContent xmlns:mc="http://schemas.openxmlformats.org/markup-compatibility/2006">
              <mc:Choice xmlns:v="urn:schemas-microsoft-com:vml" Requires="v">
                <p:oleObj spid="_x0000_s9541" name="Equation" r:id="rId5" imgW="990600" imgH="596900" progId="Equation.3">
                  <p:embed/>
                </p:oleObj>
              </mc:Choice>
              <mc:Fallback>
                <p:oleObj name="Equation" r:id="rId5" imgW="990600" imgH="596900" progId="Equation.3">
                  <p:embed/>
                  <p:pic>
                    <p:nvPicPr>
                      <p:cNvPr id="0" name=""/>
                      <p:cNvPicPr/>
                      <p:nvPr/>
                    </p:nvPicPr>
                    <p:blipFill>
                      <a:blip r:embed="rId6"/>
                      <a:stretch>
                        <a:fillRect/>
                      </a:stretch>
                    </p:blipFill>
                    <p:spPr>
                      <a:xfrm>
                        <a:off x="457202" y="4972051"/>
                        <a:ext cx="1849967" cy="1114724"/>
                      </a:xfrm>
                      <a:prstGeom prst="rect">
                        <a:avLst/>
                      </a:prstGeom>
                    </p:spPr>
                  </p:pic>
                </p:oleObj>
              </mc:Fallback>
            </mc:AlternateContent>
          </a:graphicData>
        </a:graphic>
      </p:graphicFrame>
      <p:sp>
        <p:nvSpPr>
          <p:cNvPr id="8" name="TextBox 7"/>
          <p:cNvSpPr txBox="1"/>
          <p:nvPr/>
        </p:nvSpPr>
        <p:spPr>
          <a:xfrm>
            <a:off x="5429889" y="4341049"/>
            <a:ext cx="3352413" cy="923330"/>
          </a:xfrm>
          <a:prstGeom prst="rect">
            <a:avLst/>
          </a:prstGeom>
          <a:noFill/>
        </p:spPr>
        <p:txBody>
          <a:bodyPr wrap="none" rtlCol="0">
            <a:spAutoFit/>
          </a:bodyPr>
          <a:lstStyle/>
          <a:p>
            <a:r>
              <a:rPr lang="en-US" dirty="0"/>
              <a:t>Denominator enumerates the </a:t>
            </a:r>
            <a:br>
              <a:rPr lang="en-US" dirty="0"/>
            </a:br>
            <a:r>
              <a:rPr lang="en-US" dirty="0"/>
              <a:t>possible ways a node can connect</a:t>
            </a:r>
            <a:br>
              <a:rPr lang="en-US" dirty="0"/>
            </a:br>
            <a:r>
              <a:rPr lang="en-US" dirty="0"/>
              <a:t>to two of its neighbors</a:t>
            </a:r>
          </a:p>
        </p:txBody>
      </p:sp>
      <p:cxnSp>
        <p:nvCxnSpPr>
          <p:cNvPr id="10" name="Straight Arrow Connector 9"/>
          <p:cNvCxnSpPr/>
          <p:nvPr/>
        </p:nvCxnSpPr>
        <p:spPr>
          <a:xfrm flipH="1" flipV="1">
            <a:off x="4734716" y="4625402"/>
            <a:ext cx="595356" cy="223919"/>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34324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Small-world Networks</a:t>
            </a:r>
          </a:p>
        </p:txBody>
      </p:sp>
      <p:sp>
        <p:nvSpPr>
          <p:cNvPr id="3" name="Content Placeholder 2"/>
          <p:cNvSpPr>
            <a:spLocks noGrp="1"/>
          </p:cNvSpPr>
          <p:nvPr>
            <p:ph idx="1"/>
          </p:nvPr>
        </p:nvSpPr>
        <p:spPr>
          <a:xfrm>
            <a:off x="457200" y="1433320"/>
            <a:ext cx="8229600" cy="4525963"/>
          </a:xfrm>
        </p:spPr>
        <p:txBody>
          <a:bodyPr/>
          <a:lstStyle/>
          <a:p>
            <a:r>
              <a:rPr lang="en-US" sz="2000" dirty="0"/>
              <a:t>Watts &amp; </a:t>
            </a:r>
            <a:r>
              <a:rPr lang="en-US" sz="2000" dirty="0" err="1"/>
              <a:t>Strogatz</a:t>
            </a:r>
            <a:r>
              <a:rPr lang="en-US" sz="2000" dirty="0"/>
              <a:t> networks (Nature 1998) illustrate the concept</a:t>
            </a:r>
          </a:p>
          <a:p>
            <a:r>
              <a:rPr lang="en-US" sz="2000" dirty="0"/>
              <a:t>A compromise between modularity and average distance to other network nodes	</a:t>
            </a:r>
          </a:p>
          <a:p>
            <a:endParaRPr lang="en-US" sz="2000" dirty="0"/>
          </a:p>
          <a:p>
            <a:pPr lvl="1"/>
            <a:endParaRPr lang="en-US" dirty="0"/>
          </a:p>
        </p:txBody>
      </p:sp>
      <p:pic>
        <p:nvPicPr>
          <p:cNvPr id="5" name="Picture 13"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734" y="2994276"/>
            <a:ext cx="6315268" cy="266790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186433" y="5718239"/>
            <a:ext cx="2813591" cy="646331"/>
          </a:xfrm>
          <a:prstGeom prst="rect">
            <a:avLst/>
          </a:prstGeom>
          <a:noFill/>
        </p:spPr>
        <p:txBody>
          <a:bodyPr wrap="none" rtlCol="0">
            <a:spAutoFit/>
          </a:bodyPr>
          <a:lstStyle/>
          <a:p>
            <a:r>
              <a:rPr lang="en-US" dirty="0"/>
              <a:t>Higher clustering coefficient</a:t>
            </a:r>
          </a:p>
          <a:p>
            <a:r>
              <a:rPr lang="en-US" dirty="0"/>
              <a:t>Higher average path length</a:t>
            </a:r>
          </a:p>
        </p:txBody>
      </p:sp>
      <p:sp>
        <p:nvSpPr>
          <p:cNvPr id="7" name="TextBox 6"/>
          <p:cNvSpPr txBox="1"/>
          <p:nvPr/>
        </p:nvSpPr>
        <p:spPr>
          <a:xfrm>
            <a:off x="6258106" y="5718239"/>
            <a:ext cx="2775119" cy="646331"/>
          </a:xfrm>
          <a:prstGeom prst="rect">
            <a:avLst/>
          </a:prstGeom>
          <a:noFill/>
        </p:spPr>
        <p:txBody>
          <a:bodyPr wrap="none" rtlCol="0">
            <a:spAutoFit/>
          </a:bodyPr>
          <a:lstStyle/>
          <a:p>
            <a:r>
              <a:rPr lang="en-US" dirty="0"/>
              <a:t>Lower clustering coefficient</a:t>
            </a:r>
          </a:p>
          <a:p>
            <a:r>
              <a:rPr lang="en-US" dirty="0"/>
              <a:t>Lower average path length</a:t>
            </a:r>
          </a:p>
        </p:txBody>
      </p:sp>
      <p:sp>
        <p:nvSpPr>
          <p:cNvPr id="4" name="TextBox 3"/>
          <p:cNvSpPr txBox="1"/>
          <p:nvPr/>
        </p:nvSpPr>
        <p:spPr>
          <a:xfrm>
            <a:off x="3309201" y="6519234"/>
            <a:ext cx="2371488" cy="369332"/>
          </a:xfrm>
          <a:prstGeom prst="rect">
            <a:avLst/>
          </a:prstGeom>
          <a:noFill/>
        </p:spPr>
        <p:txBody>
          <a:bodyPr wrap="none" rtlCol="0">
            <a:spAutoFit/>
          </a:bodyPr>
          <a:lstStyle/>
          <a:p>
            <a:r>
              <a:rPr lang="en-US" dirty="0"/>
              <a:t>p = rewiring probability</a:t>
            </a:r>
          </a:p>
        </p:txBody>
      </p:sp>
    </p:spTree>
    <p:extLst>
      <p:ext uri="{BB962C8B-B14F-4D97-AF65-F5344CB8AC3E}">
        <p14:creationId xmlns:p14="http://schemas.microsoft.com/office/powerpoint/2010/main" val="2707478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572"/>
            <a:ext cx="8229600" cy="1143000"/>
          </a:xfrm>
        </p:spPr>
        <p:txBody>
          <a:bodyPr>
            <a:normAutofit fontScale="90000"/>
          </a:bodyPr>
          <a:lstStyle/>
          <a:p>
            <a:r>
              <a:rPr lang="en-US" dirty="0"/>
              <a:t>Small World property in real biological networks</a:t>
            </a:r>
          </a:p>
        </p:txBody>
      </p:sp>
      <p:pic>
        <p:nvPicPr>
          <p:cNvPr id="4" name="Picture 3"/>
          <p:cNvPicPr>
            <a:picLocks noChangeAspect="1"/>
          </p:cNvPicPr>
          <p:nvPr/>
        </p:nvPicPr>
        <p:blipFill>
          <a:blip r:embed="rId2"/>
          <a:stretch>
            <a:fillRect/>
          </a:stretch>
        </p:blipFill>
        <p:spPr>
          <a:xfrm>
            <a:off x="408852" y="1616661"/>
            <a:ext cx="8371164" cy="5153888"/>
          </a:xfrm>
          <a:prstGeom prst="rect">
            <a:avLst/>
          </a:prstGeom>
        </p:spPr>
      </p:pic>
    </p:spTree>
    <p:extLst>
      <p:ext uri="{BB962C8B-B14F-4D97-AF65-F5344CB8AC3E}">
        <p14:creationId xmlns:p14="http://schemas.microsoft.com/office/powerpoint/2010/main" val="377237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9874"/>
            <a:ext cx="9143999" cy="1143000"/>
          </a:xfrm>
        </p:spPr>
        <p:txBody>
          <a:bodyPr>
            <a:normAutofit fontScale="90000"/>
          </a:bodyPr>
          <a:lstStyle/>
          <a:p>
            <a:r>
              <a:rPr lang="en-US" dirty="0"/>
              <a:t>Biological implications of network topology</a:t>
            </a:r>
          </a:p>
        </p:txBody>
      </p:sp>
      <p:sp>
        <p:nvSpPr>
          <p:cNvPr id="3" name="Content Placeholder 2"/>
          <p:cNvSpPr>
            <a:spLocks noGrp="1"/>
          </p:cNvSpPr>
          <p:nvPr>
            <p:ph idx="1"/>
          </p:nvPr>
        </p:nvSpPr>
        <p:spPr>
          <a:xfrm>
            <a:off x="457200" y="1809919"/>
            <a:ext cx="8229600" cy="4525963"/>
          </a:xfrm>
        </p:spPr>
        <p:txBody>
          <a:bodyPr>
            <a:normAutofit/>
          </a:bodyPr>
          <a:lstStyle/>
          <a:p>
            <a:r>
              <a:rPr lang="en-US" dirty="0"/>
              <a:t>Biological systems evolve to optimize:</a:t>
            </a:r>
          </a:p>
          <a:p>
            <a:endParaRPr lang="en-US" dirty="0"/>
          </a:p>
          <a:p>
            <a:pPr lvl="1"/>
            <a:r>
              <a:rPr lang="en-US" dirty="0"/>
              <a:t>Error tolerance and robustness</a:t>
            </a:r>
          </a:p>
          <a:p>
            <a:pPr lvl="1"/>
            <a:endParaRPr lang="en-US" dirty="0"/>
          </a:p>
          <a:p>
            <a:pPr lvl="1"/>
            <a:r>
              <a:rPr lang="en-US" dirty="0"/>
              <a:t>Dynamics and time-scale of information flow</a:t>
            </a:r>
          </a:p>
        </p:txBody>
      </p:sp>
    </p:spTree>
    <p:extLst>
      <p:ext uri="{BB962C8B-B14F-4D97-AF65-F5344CB8AC3E}">
        <p14:creationId xmlns:p14="http://schemas.microsoft.com/office/powerpoint/2010/main" val="2389187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4581"/>
          <a:stretch/>
        </p:blipFill>
        <p:spPr>
          <a:xfrm>
            <a:off x="862256" y="1398103"/>
            <a:ext cx="7376272" cy="5232350"/>
          </a:xfrm>
          <a:prstGeom prst="rect">
            <a:avLst/>
          </a:prstGeom>
        </p:spPr>
      </p:pic>
      <p:sp>
        <p:nvSpPr>
          <p:cNvPr id="4" name="Title 3"/>
          <p:cNvSpPr>
            <a:spLocks noGrp="1"/>
          </p:cNvSpPr>
          <p:nvPr>
            <p:ph type="title"/>
          </p:nvPr>
        </p:nvSpPr>
        <p:spPr>
          <a:xfrm>
            <a:off x="457200" y="123176"/>
            <a:ext cx="8229600" cy="1143000"/>
          </a:xfrm>
        </p:spPr>
        <p:txBody>
          <a:bodyPr>
            <a:normAutofit fontScale="90000"/>
          </a:bodyPr>
          <a:lstStyle/>
          <a:p>
            <a:r>
              <a:rPr lang="en-US" dirty="0"/>
              <a:t>Where real network architectures fall relative to theoretical networks</a:t>
            </a:r>
          </a:p>
        </p:txBody>
      </p:sp>
      <p:sp>
        <p:nvSpPr>
          <p:cNvPr id="6" name="TextBox 5"/>
          <p:cNvSpPr txBox="1"/>
          <p:nvPr/>
        </p:nvSpPr>
        <p:spPr>
          <a:xfrm>
            <a:off x="6811511" y="6530903"/>
            <a:ext cx="2332489" cy="369332"/>
          </a:xfrm>
          <a:prstGeom prst="rect">
            <a:avLst/>
          </a:prstGeom>
          <a:noFill/>
        </p:spPr>
        <p:txBody>
          <a:bodyPr wrap="none" rtlCol="0">
            <a:spAutoFit/>
          </a:bodyPr>
          <a:lstStyle/>
          <a:p>
            <a:r>
              <a:rPr lang="es-ES_tradnl" dirty="0"/>
              <a:t>Solé &amp; Valverde (2004)</a:t>
            </a:r>
            <a:endParaRPr lang="en-US" dirty="0"/>
          </a:p>
        </p:txBody>
      </p:sp>
    </p:spTree>
    <p:extLst>
      <p:ext uri="{BB962C8B-B14F-4D97-AF65-F5344CB8AC3E}">
        <p14:creationId xmlns:p14="http://schemas.microsoft.com/office/powerpoint/2010/main" val="263682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1323"/>
            <a:ext cx="8229600" cy="1143000"/>
          </a:xfrm>
        </p:spPr>
        <p:txBody>
          <a:bodyPr/>
          <a:lstStyle/>
          <a:p>
            <a:r>
              <a:rPr lang="en-US" dirty="0"/>
              <a:t>Please ask questions!</a:t>
            </a:r>
          </a:p>
        </p:txBody>
      </p:sp>
    </p:spTree>
    <p:extLst>
      <p:ext uri="{BB962C8B-B14F-4D97-AF65-F5344CB8AC3E}">
        <p14:creationId xmlns:p14="http://schemas.microsoft.com/office/powerpoint/2010/main" val="2340416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Implications of network architecture for disease</a:t>
            </a:r>
          </a:p>
        </p:txBody>
      </p:sp>
      <p:sp>
        <p:nvSpPr>
          <p:cNvPr id="3" name="Content Placeholder 2"/>
          <p:cNvSpPr>
            <a:spLocks noGrp="1"/>
          </p:cNvSpPr>
          <p:nvPr>
            <p:ph idx="1"/>
          </p:nvPr>
        </p:nvSpPr>
        <p:spPr>
          <a:xfrm>
            <a:off x="457200" y="2003952"/>
            <a:ext cx="8229600" cy="4122212"/>
          </a:xfrm>
        </p:spPr>
        <p:txBody>
          <a:bodyPr>
            <a:normAutofit/>
          </a:bodyPr>
          <a:lstStyle/>
          <a:p>
            <a:r>
              <a:rPr lang="en-US" dirty="0"/>
              <a:t>The architecture of a graph determines the severity of a perturbation to a node or edge</a:t>
            </a:r>
          </a:p>
          <a:p>
            <a:endParaRPr lang="en-US" dirty="0"/>
          </a:p>
          <a:p>
            <a:r>
              <a:rPr lang="en-US" dirty="0"/>
              <a:t>Can node/edge level features inform the potential for disease?</a:t>
            </a:r>
          </a:p>
          <a:p>
            <a:pPr marL="0" indent="0">
              <a:buNone/>
            </a:pPr>
            <a:endParaRPr lang="en-US" dirty="0"/>
          </a:p>
        </p:txBody>
      </p:sp>
    </p:spTree>
    <p:extLst>
      <p:ext uri="{BB962C8B-B14F-4D97-AF65-F5344CB8AC3E}">
        <p14:creationId xmlns:p14="http://schemas.microsoft.com/office/powerpoint/2010/main" val="20928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0827"/>
          <a:stretch/>
        </p:blipFill>
        <p:spPr bwMode="auto">
          <a:xfrm>
            <a:off x="2752458" y="1504882"/>
            <a:ext cx="5918391" cy="497988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5225760" y="6671787"/>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Kwang</a:t>
            </a:r>
            <a:r>
              <a:rPr lang="en-GB" sz="1100" b="1" dirty="0">
                <a:latin typeface="Arial" charset="0"/>
              </a:rPr>
              <a:t>-Il </a:t>
            </a:r>
            <a:r>
              <a:rPr lang="en-GB" sz="1100" b="1" dirty="0" err="1">
                <a:latin typeface="Arial" charset="0"/>
              </a:rPr>
              <a:t>Goh</a:t>
            </a:r>
            <a:r>
              <a:rPr lang="en-GB" sz="1100" b="1" dirty="0">
                <a:latin typeface="Arial" charset="0"/>
              </a:rPr>
              <a:t> et al. PNAS 2007;104:8685-8690</a:t>
            </a:r>
          </a:p>
        </p:txBody>
      </p:sp>
      <p:sp>
        <p:nvSpPr>
          <p:cNvPr id="2" name="TextBox 1"/>
          <p:cNvSpPr txBox="1"/>
          <p:nvPr/>
        </p:nvSpPr>
        <p:spPr>
          <a:xfrm>
            <a:off x="177272" y="1883845"/>
            <a:ext cx="2150912" cy="923330"/>
          </a:xfrm>
          <a:prstGeom prst="rect">
            <a:avLst/>
          </a:prstGeom>
          <a:noFill/>
        </p:spPr>
        <p:txBody>
          <a:bodyPr wrap="none" rtlCol="0">
            <a:spAutoFit/>
          </a:bodyPr>
          <a:lstStyle/>
          <a:p>
            <a:r>
              <a:rPr lang="en-US" dirty="0"/>
              <a:t>High degree proteins</a:t>
            </a:r>
            <a:br>
              <a:rPr lang="en-US" dirty="0"/>
            </a:br>
            <a:r>
              <a:rPr lang="en-US" dirty="0"/>
              <a:t>more likely disease </a:t>
            </a:r>
            <a:br>
              <a:rPr lang="en-US" dirty="0"/>
            </a:br>
            <a:r>
              <a:rPr lang="en-US" dirty="0"/>
              <a:t>associated</a:t>
            </a:r>
          </a:p>
        </p:txBody>
      </p:sp>
      <p:sp>
        <p:nvSpPr>
          <p:cNvPr id="9" name="TextBox 8"/>
          <p:cNvSpPr txBox="1"/>
          <p:nvPr/>
        </p:nvSpPr>
        <p:spPr>
          <a:xfrm>
            <a:off x="151051" y="4934362"/>
            <a:ext cx="2543147" cy="646331"/>
          </a:xfrm>
          <a:prstGeom prst="rect">
            <a:avLst/>
          </a:prstGeom>
          <a:noFill/>
        </p:spPr>
        <p:txBody>
          <a:bodyPr wrap="none" rtlCol="0">
            <a:spAutoFit/>
          </a:bodyPr>
          <a:lstStyle/>
          <a:p>
            <a:r>
              <a:rPr lang="en-US" dirty="0"/>
              <a:t>Essential genes are much </a:t>
            </a:r>
            <a:br>
              <a:rPr lang="en-US" dirty="0"/>
            </a:br>
            <a:r>
              <a:rPr lang="en-US" dirty="0"/>
              <a:t>more likely to be hubs</a:t>
            </a:r>
          </a:p>
        </p:txBody>
      </p:sp>
      <p:sp>
        <p:nvSpPr>
          <p:cNvPr id="13" name="Title 1"/>
          <p:cNvSpPr txBox="1">
            <a:spLocks/>
          </p:cNvSpPr>
          <p:nvPr/>
        </p:nvSpPr>
        <p:spPr>
          <a:xfrm>
            <a:off x="457200" y="274639"/>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Degree of disease genes</a:t>
            </a:r>
          </a:p>
        </p:txBody>
      </p:sp>
    </p:spTree>
    <p:extLst>
      <p:ext uri="{BB962C8B-B14F-4D97-AF65-F5344CB8AC3E}">
        <p14:creationId xmlns:p14="http://schemas.microsoft.com/office/powerpoint/2010/main" val="22319023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Edge density versus phenotype</a:t>
            </a:r>
          </a:p>
        </p:txBody>
      </p:sp>
      <p:sp>
        <p:nvSpPr>
          <p:cNvPr id="3" name="Content Placeholder 2"/>
          <p:cNvSpPr>
            <a:spLocks noGrp="1"/>
          </p:cNvSpPr>
          <p:nvPr>
            <p:ph idx="1"/>
          </p:nvPr>
        </p:nvSpPr>
        <p:spPr>
          <a:xfrm>
            <a:off x="160864" y="1421349"/>
            <a:ext cx="4940305" cy="791633"/>
          </a:xfrm>
        </p:spPr>
        <p:txBody>
          <a:bodyPr>
            <a:normAutofit fontScale="85000" lnSpcReduction="20000"/>
          </a:bodyPr>
          <a:lstStyle/>
          <a:p>
            <a:r>
              <a:rPr lang="en-US" dirty="0"/>
              <a:t>Clustering Coefficient</a:t>
            </a:r>
          </a:p>
          <a:p>
            <a:pPr lvl="1"/>
            <a:r>
              <a:rPr lang="en-US" dirty="0"/>
              <a:t>Essential genes have higher C(v)</a:t>
            </a:r>
          </a:p>
          <a:p>
            <a:endParaRPr lang="en-US" dirty="0"/>
          </a:p>
          <a:p>
            <a:endParaRPr lang="en-US" dirty="0"/>
          </a:p>
        </p:txBody>
      </p:sp>
      <p:sp>
        <p:nvSpPr>
          <p:cNvPr id="7" name="TextBox 6"/>
          <p:cNvSpPr txBox="1"/>
          <p:nvPr/>
        </p:nvSpPr>
        <p:spPr>
          <a:xfrm>
            <a:off x="7028143" y="6488668"/>
            <a:ext cx="2121093" cy="369332"/>
          </a:xfrm>
          <a:prstGeom prst="rect">
            <a:avLst/>
          </a:prstGeom>
          <a:noFill/>
        </p:spPr>
        <p:txBody>
          <a:bodyPr wrap="none" rtlCol="0">
            <a:spAutoFit/>
          </a:bodyPr>
          <a:lstStyle/>
          <a:p>
            <a:r>
              <a:rPr lang="en-US" dirty="0"/>
              <a:t>Said </a:t>
            </a:r>
            <a:r>
              <a:rPr lang="en-US" i="1" dirty="0"/>
              <a:t>et al</a:t>
            </a:r>
            <a:r>
              <a:rPr lang="en-US" dirty="0"/>
              <a:t> PNAS 2004</a:t>
            </a:r>
          </a:p>
        </p:txBody>
      </p:sp>
      <p:pic>
        <p:nvPicPr>
          <p:cNvPr id="9" name="Picture 8"/>
          <p:cNvPicPr>
            <a:picLocks noChangeAspect="1"/>
          </p:cNvPicPr>
          <p:nvPr/>
        </p:nvPicPr>
        <p:blipFill rotWithShape="1">
          <a:blip r:embed="rId3"/>
          <a:srcRect l="9172" t="28951" r="75607" b="42987"/>
          <a:stretch/>
        </p:blipFill>
        <p:spPr>
          <a:xfrm>
            <a:off x="2898997" y="2389851"/>
            <a:ext cx="2202170" cy="2713293"/>
          </a:xfrm>
          <a:prstGeom prst="rect">
            <a:avLst/>
          </a:prstGeom>
        </p:spPr>
      </p:pic>
      <p:pic>
        <p:nvPicPr>
          <p:cNvPr id="11" name="Picture 10"/>
          <p:cNvPicPr>
            <a:picLocks noChangeAspect="1"/>
          </p:cNvPicPr>
          <p:nvPr/>
        </p:nvPicPr>
        <p:blipFill rotWithShape="1">
          <a:blip r:embed="rId3"/>
          <a:srcRect l="20122" t="28951" r="74903" b="53734"/>
          <a:stretch/>
        </p:blipFill>
        <p:spPr>
          <a:xfrm>
            <a:off x="4593168" y="2389851"/>
            <a:ext cx="719667" cy="1674151"/>
          </a:xfrm>
          <a:prstGeom prst="rect">
            <a:avLst/>
          </a:prstGeom>
        </p:spPr>
      </p:pic>
      <p:sp>
        <p:nvSpPr>
          <p:cNvPr id="12" name="TextBox 11"/>
          <p:cNvSpPr txBox="1"/>
          <p:nvPr/>
        </p:nvSpPr>
        <p:spPr>
          <a:xfrm rot="16200000">
            <a:off x="1465049" y="4204500"/>
            <a:ext cx="1210938" cy="461665"/>
          </a:xfrm>
          <a:prstGeom prst="rect">
            <a:avLst/>
          </a:prstGeom>
          <a:noFill/>
        </p:spPr>
        <p:txBody>
          <a:bodyPr wrap="none" rtlCol="0">
            <a:spAutoFit/>
          </a:bodyPr>
          <a:lstStyle/>
          <a:p>
            <a:r>
              <a:rPr lang="en-US" sz="2400" dirty="0"/>
              <a:t>C(V) </a:t>
            </a:r>
            <a:r>
              <a:rPr lang="en-US" sz="2400" dirty="0" err="1"/>
              <a:t>avg</a:t>
            </a:r>
            <a:endParaRPr lang="en-US" sz="2400" dirty="0"/>
          </a:p>
        </p:txBody>
      </p:sp>
      <p:sp>
        <p:nvSpPr>
          <p:cNvPr id="13" name="TextBox 12"/>
          <p:cNvSpPr txBox="1"/>
          <p:nvPr/>
        </p:nvSpPr>
        <p:spPr>
          <a:xfrm rot="16200000">
            <a:off x="3127188" y="4791571"/>
            <a:ext cx="1670299" cy="2296013"/>
          </a:xfrm>
          <a:prstGeom prst="rect">
            <a:avLst/>
          </a:prstGeom>
          <a:noFill/>
        </p:spPr>
        <p:txBody>
          <a:bodyPr wrap="none" rtlCol="0">
            <a:spAutoFit/>
          </a:bodyPr>
          <a:lstStyle/>
          <a:p>
            <a:pPr algn="r">
              <a:lnSpc>
                <a:spcPct val="120000"/>
              </a:lnSpc>
            </a:pPr>
            <a:r>
              <a:rPr lang="en-US" sz="2400" dirty="0"/>
              <a:t>Full</a:t>
            </a:r>
            <a:br>
              <a:rPr lang="en-US" sz="2400" dirty="0"/>
            </a:br>
            <a:r>
              <a:rPr lang="en-US" sz="2400" dirty="0"/>
              <a:t>Essential</a:t>
            </a:r>
          </a:p>
          <a:p>
            <a:pPr algn="r">
              <a:lnSpc>
                <a:spcPct val="120000"/>
              </a:lnSpc>
            </a:pPr>
            <a:r>
              <a:rPr lang="en-US" sz="2400" dirty="0"/>
              <a:t>Non </a:t>
            </a:r>
            <a:r>
              <a:rPr lang="en-US" sz="2400" dirty="0" err="1"/>
              <a:t>Essent</a:t>
            </a:r>
            <a:r>
              <a:rPr lang="en-US" sz="2400" dirty="0"/>
              <a:t>.</a:t>
            </a:r>
          </a:p>
          <a:p>
            <a:pPr algn="r">
              <a:lnSpc>
                <a:spcPct val="120000"/>
              </a:lnSpc>
            </a:pPr>
            <a:r>
              <a:rPr lang="en-US" sz="2400" dirty="0"/>
              <a:t>No </a:t>
            </a:r>
            <a:r>
              <a:rPr lang="en-US" sz="2400" dirty="0" err="1"/>
              <a:t>Pheno</a:t>
            </a:r>
            <a:r>
              <a:rPr lang="en-US" sz="2400" dirty="0"/>
              <a:t>.</a:t>
            </a:r>
          </a:p>
          <a:p>
            <a:pPr algn="r">
              <a:lnSpc>
                <a:spcPct val="120000"/>
              </a:lnSpc>
            </a:pPr>
            <a:r>
              <a:rPr lang="en-US" sz="2400" dirty="0"/>
              <a:t>Toxic. Mod.</a:t>
            </a:r>
          </a:p>
        </p:txBody>
      </p:sp>
      <p:sp>
        <p:nvSpPr>
          <p:cNvPr id="14" name="TextBox 13"/>
          <p:cNvSpPr txBox="1"/>
          <p:nvPr/>
        </p:nvSpPr>
        <p:spPr>
          <a:xfrm>
            <a:off x="5164666" y="2996880"/>
            <a:ext cx="1737825" cy="966418"/>
          </a:xfrm>
          <a:prstGeom prst="rect">
            <a:avLst/>
          </a:prstGeom>
          <a:noFill/>
        </p:spPr>
        <p:txBody>
          <a:bodyPr wrap="none" rtlCol="0">
            <a:spAutoFit/>
          </a:bodyPr>
          <a:lstStyle/>
          <a:p>
            <a:pPr>
              <a:lnSpc>
                <a:spcPct val="120000"/>
              </a:lnSpc>
            </a:pPr>
            <a:r>
              <a:rPr lang="en-US" sz="2400" dirty="0"/>
              <a:t>Actual</a:t>
            </a:r>
          </a:p>
          <a:p>
            <a:pPr>
              <a:lnSpc>
                <a:spcPct val="120000"/>
              </a:lnSpc>
            </a:pPr>
            <a:r>
              <a:rPr lang="en-US" sz="2400" dirty="0"/>
              <a:t>Randomized</a:t>
            </a:r>
          </a:p>
        </p:txBody>
      </p:sp>
      <p:sp>
        <p:nvSpPr>
          <p:cNvPr id="15" name="TextBox 14"/>
          <p:cNvSpPr txBox="1"/>
          <p:nvPr/>
        </p:nvSpPr>
        <p:spPr>
          <a:xfrm>
            <a:off x="2616599" y="4663929"/>
            <a:ext cx="340658" cy="461665"/>
          </a:xfrm>
          <a:prstGeom prst="rect">
            <a:avLst/>
          </a:prstGeom>
          <a:noFill/>
        </p:spPr>
        <p:txBody>
          <a:bodyPr wrap="none" rtlCol="0">
            <a:spAutoFit/>
          </a:bodyPr>
          <a:lstStyle/>
          <a:p>
            <a:r>
              <a:rPr lang="en-US" sz="2400" dirty="0"/>
              <a:t>0</a:t>
            </a:r>
          </a:p>
        </p:txBody>
      </p:sp>
      <p:sp>
        <p:nvSpPr>
          <p:cNvPr id="16" name="TextBox 15"/>
          <p:cNvSpPr txBox="1"/>
          <p:nvPr/>
        </p:nvSpPr>
        <p:spPr>
          <a:xfrm>
            <a:off x="2426096" y="3503764"/>
            <a:ext cx="574346" cy="461665"/>
          </a:xfrm>
          <a:prstGeom prst="rect">
            <a:avLst/>
          </a:prstGeom>
          <a:noFill/>
        </p:spPr>
        <p:txBody>
          <a:bodyPr wrap="none" rtlCol="0">
            <a:spAutoFit/>
          </a:bodyPr>
          <a:lstStyle/>
          <a:p>
            <a:r>
              <a:rPr lang="en-US" sz="2400" dirty="0"/>
              <a:t>0.2</a:t>
            </a:r>
          </a:p>
        </p:txBody>
      </p:sp>
    </p:spTree>
    <p:extLst>
      <p:ext uri="{BB962C8B-B14F-4D97-AF65-F5344CB8AC3E}">
        <p14:creationId xmlns:p14="http://schemas.microsoft.com/office/powerpoint/2010/main" val="2135532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969"/>
            <a:ext cx="8229600" cy="1143000"/>
          </a:xfrm>
        </p:spPr>
        <p:txBody>
          <a:bodyPr/>
          <a:lstStyle/>
          <a:p>
            <a:r>
              <a:rPr lang="en-US" dirty="0"/>
              <a:t>Topology versus information flow</a:t>
            </a:r>
          </a:p>
        </p:txBody>
      </p:sp>
      <p:sp>
        <p:nvSpPr>
          <p:cNvPr id="3" name="Content Placeholder 2"/>
          <p:cNvSpPr>
            <a:spLocks noGrp="1"/>
          </p:cNvSpPr>
          <p:nvPr>
            <p:ph idx="1"/>
          </p:nvPr>
        </p:nvSpPr>
        <p:spPr>
          <a:xfrm>
            <a:off x="457200" y="1600202"/>
            <a:ext cx="4241800" cy="4770967"/>
          </a:xfrm>
        </p:spPr>
        <p:txBody>
          <a:bodyPr>
            <a:normAutofit fontScale="92500"/>
          </a:bodyPr>
          <a:lstStyle/>
          <a:p>
            <a:r>
              <a:rPr lang="en-US" dirty="0"/>
              <a:t>Bottlenecks: nodes with high centrality</a:t>
            </a:r>
          </a:p>
          <a:p>
            <a:pPr lvl="1"/>
            <a:r>
              <a:rPr lang="en-US" dirty="0"/>
              <a:t>Can have low or high degree</a:t>
            </a:r>
          </a:p>
          <a:p>
            <a:pPr lvl="1"/>
            <a:endParaRPr lang="en-US" dirty="0"/>
          </a:p>
          <a:p>
            <a:r>
              <a:rPr lang="en-US" dirty="0"/>
              <a:t>Centrality-Lethality Hypothesis</a:t>
            </a:r>
          </a:p>
          <a:p>
            <a:pPr lvl="1"/>
            <a:r>
              <a:rPr lang="en-US" dirty="0"/>
              <a:t>The more central a gene/protein is, the more likely it is essential</a:t>
            </a:r>
          </a:p>
          <a:p>
            <a:pPr lvl="1"/>
            <a:endParaRPr lang="en-US" dirty="0"/>
          </a:p>
        </p:txBody>
      </p:sp>
      <p:pic>
        <p:nvPicPr>
          <p:cNvPr id="4" name="Picture 3"/>
          <p:cNvPicPr>
            <a:picLocks noChangeAspect="1"/>
          </p:cNvPicPr>
          <p:nvPr/>
        </p:nvPicPr>
        <p:blipFill rotWithShape="1">
          <a:blip r:embed="rId3"/>
          <a:srcRect b="37536"/>
          <a:stretch/>
        </p:blipFill>
        <p:spPr>
          <a:xfrm>
            <a:off x="4826003" y="1464952"/>
            <a:ext cx="4279602" cy="3346865"/>
          </a:xfrm>
          <a:prstGeom prst="rect">
            <a:avLst/>
          </a:prstGeom>
        </p:spPr>
      </p:pic>
      <p:sp>
        <p:nvSpPr>
          <p:cNvPr id="5" name="TextBox 4"/>
          <p:cNvSpPr txBox="1"/>
          <p:nvPr/>
        </p:nvSpPr>
        <p:spPr>
          <a:xfrm>
            <a:off x="6353793" y="6543388"/>
            <a:ext cx="2790209" cy="369332"/>
          </a:xfrm>
          <a:prstGeom prst="rect">
            <a:avLst/>
          </a:prstGeom>
          <a:noFill/>
        </p:spPr>
        <p:txBody>
          <a:bodyPr wrap="none" rtlCol="0">
            <a:spAutoFit/>
          </a:bodyPr>
          <a:lstStyle/>
          <a:p>
            <a:r>
              <a:rPr lang="en-US" dirty="0"/>
              <a:t>Yu et al </a:t>
            </a:r>
            <a:r>
              <a:rPr lang="en-US" dirty="0" err="1"/>
              <a:t>Plos</a:t>
            </a:r>
            <a:r>
              <a:rPr lang="en-US" dirty="0"/>
              <a:t> Comp Bio 2007</a:t>
            </a:r>
          </a:p>
        </p:txBody>
      </p:sp>
      <p:pic>
        <p:nvPicPr>
          <p:cNvPr id="6" name="Picture 5"/>
          <p:cNvPicPr>
            <a:picLocks noChangeAspect="1"/>
          </p:cNvPicPr>
          <p:nvPr/>
        </p:nvPicPr>
        <p:blipFill rotWithShape="1">
          <a:blip r:embed="rId3"/>
          <a:srcRect t="72232"/>
          <a:stretch/>
        </p:blipFill>
        <p:spPr>
          <a:xfrm>
            <a:off x="4815275" y="5056482"/>
            <a:ext cx="4279602" cy="1487844"/>
          </a:xfrm>
          <a:prstGeom prst="rect">
            <a:avLst/>
          </a:prstGeom>
        </p:spPr>
      </p:pic>
    </p:spTree>
    <p:extLst>
      <p:ext uri="{BB962C8B-B14F-4D97-AF65-F5344CB8AC3E}">
        <p14:creationId xmlns:p14="http://schemas.microsoft.com/office/powerpoint/2010/main" val="2433503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832" y="235930"/>
            <a:ext cx="7877968" cy="719348"/>
          </a:xfrm>
        </p:spPr>
        <p:txBody>
          <a:bodyPr>
            <a:normAutofit/>
          </a:bodyPr>
          <a:lstStyle/>
          <a:p>
            <a:r>
              <a:rPr lang="en-US" sz="4000" dirty="0"/>
              <a:t>Network centrality features</a:t>
            </a:r>
          </a:p>
        </p:txBody>
      </p:sp>
      <p:sp>
        <p:nvSpPr>
          <p:cNvPr id="4" name="Slide Number Placeholder 3"/>
          <p:cNvSpPr>
            <a:spLocks noGrp="1"/>
          </p:cNvSpPr>
          <p:nvPr>
            <p:ph type="sldNum" sz="quarter" idx="12"/>
          </p:nvPr>
        </p:nvSpPr>
        <p:spPr/>
        <p:txBody>
          <a:bodyPr/>
          <a:lstStyle/>
          <a:p>
            <a:fld id="{C0FFD1B0-E72D-7848-8930-BD6F4031CAFD}" type="slidenum">
              <a:rPr lang="en-US" smtClean="0"/>
              <a:t>44</a:t>
            </a:fld>
            <a:endParaRPr lang="en-US"/>
          </a:p>
        </p:txBody>
      </p:sp>
      <p:grpSp>
        <p:nvGrpSpPr>
          <p:cNvPr id="3" name="Group 2"/>
          <p:cNvGrpSpPr/>
          <p:nvPr/>
        </p:nvGrpSpPr>
        <p:grpSpPr>
          <a:xfrm>
            <a:off x="3868509" y="2361406"/>
            <a:ext cx="5345410" cy="3494512"/>
            <a:chOff x="4702332" y="1789977"/>
            <a:chExt cx="4487873" cy="2620884"/>
          </a:xfrm>
        </p:grpSpPr>
        <p:grpSp>
          <p:nvGrpSpPr>
            <p:cNvPr id="6" name="Group 5"/>
            <p:cNvGrpSpPr/>
            <p:nvPr/>
          </p:nvGrpSpPr>
          <p:grpSpPr>
            <a:xfrm>
              <a:off x="4787213" y="1916935"/>
              <a:ext cx="4402992" cy="2274635"/>
              <a:chOff x="4602575" y="1257512"/>
              <a:chExt cx="4402992" cy="2274635"/>
            </a:xfrm>
          </p:grpSpPr>
          <p:pic>
            <p:nvPicPr>
              <p:cNvPr id="5" name="Picture 4"/>
              <p:cNvPicPr>
                <a:picLocks noChangeAspect="1"/>
              </p:cNvPicPr>
              <p:nvPr/>
            </p:nvPicPr>
            <p:blipFill>
              <a:blip r:embed="rId3"/>
              <a:stretch>
                <a:fillRect/>
              </a:stretch>
            </p:blipFill>
            <p:spPr>
              <a:xfrm>
                <a:off x="4602575" y="1257512"/>
                <a:ext cx="4402992" cy="2274635"/>
              </a:xfrm>
              <a:prstGeom prst="rect">
                <a:avLst/>
              </a:prstGeom>
            </p:spPr>
          </p:pic>
          <p:sp>
            <p:nvSpPr>
              <p:cNvPr id="15" name="Oval 14"/>
              <p:cNvSpPr>
                <a:spLocks noChangeAspect="1"/>
              </p:cNvSpPr>
              <p:nvPr/>
            </p:nvSpPr>
            <p:spPr>
              <a:xfrm>
                <a:off x="7495820" y="2631700"/>
                <a:ext cx="137160" cy="13716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6" name="Oval 15"/>
              <p:cNvSpPr>
                <a:spLocks noChangeAspect="1"/>
              </p:cNvSpPr>
              <p:nvPr/>
            </p:nvSpPr>
            <p:spPr>
              <a:xfrm>
                <a:off x="6432909" y="2631700"/>
                <a:ext cx="137160" cy="13716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rgbClr val="00B050"/>
                  </a:solidFill>
                  <a:effectLst>
                    <a:outerShdw blurRad="38100" dist="19050" dir="2700000" algn="tl" rotWithShape="0">
                      <a:schemeClr val="dk1">
                        <a:alpha val="40000"/>
                      </a:schemeClr>
                    </a:outerShdw>
                  </a:effectLst>
                </a:endParaRPr>
              </a:p>
            </p:txBody>
          </p:sp>
          <p:sp>
            <p:nvSpPr>
              <p:cNvPr id="17" name="Oval 16"/>
              <p:cNvSpPr>
                <a:spLocks noChangeAspect="1"/>
              </p:cNvSpPr>
              <p:nvPr/>
            </p:nvSpPr>
            <p:spPr>
              <a:xfrm>
                <a:off x="7158291" y="2299389"/>
                <a:ext cx="137160" cy="137160"/>
              </a:xfrm>
              <a:prstGeom prst="ellipse">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rgbClr val="00B050"/>
                  </a:solidFill>
                  <a:effectLst>
                    <a:outerShdw blurRad="38100" dist="19050" dir="2700000" algn="tl" rotWithShape="0">
                      <a:schemeClr val="dk1">
                        <a:alpha val="40000"/>
                      </a:schemeClr>
                    </a:outerShdw>
                  </a:effectLst>
                </a:endParaRPr>
              </a:p>
            </p:txBody>
          </p:sp>
          <p:sp>
            <p:nvSpPr>
              <p:cNvPr id="18" name="Oval 17"/>
              <p:cNvSpPr>
                <a:spLocks noChangeAspect="1"/>
              </p:cNvSpPr>
              <p:nvPr/>
            </p:nvSpPr>
            <p:spPr>
              <a:xfrm>
                <a:off x="5667285" y="2082226"/>
                <a:ext cx="137161" cy="137161"/>
              </a:xfrm>
              <a:prstGeom prst="ellipse">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rgbClr val="00B050"/>
                  </a:solidFill>
                  <a:effectLst>
                    <a:outerShdw blurRad="38100" dist="19050" dir="2700000" algn="tl" rotWithShape="0">
                      <a:schemeClr val="dk1">
                        <a:alpha val="40000"/>
                      </a:schemeClr>
                    </a:outerShdw>
                  </a:effectLst>
                </a:endParaRPr>
              </a:p>
            </p:txBody>
          </p:sp>
        </p:grpSp>
        <p:sp>
          <p:nvSpPr>
            <p:cNvPr id="7" name="TextBox 6"/>
            <p:cNvSpPr txBox="1"/>
            <p:nvPr/>
          </p:nvSpPr>
          <p:spPr>
            <a:xfrm>
              <a:off x="8061849" y="4054238"/>
              <a:ext cx="685800" cy="253916"/>
            </a:xfrm>
            <a:prstGeom prst="rect">
              <a:avLst/>
            </a:prstGeom>
            <a:noFill/>
          </p:spPr>
          <p:txBody>
            <a:bodyPr wrap="square" rtlCol="0">
              <a:spAutoFit/>
            </a:bodyPr>
            <a:lstStyle/>
            <a:p>
              <a:r>
                <a:rPr lang="en-US" sz="1600" dirty="0"/>
                <a:t>(hub)</a:t>
              </a:r>
            </a:p>
          </p:txBody>
        </p:sp>
        <p:sp>
          <p:nvSpPr>
            <p:cNvPr id="19" name="TextBox 18"/>
            <p:cNvSpPr txBox="1"/>
            <p:nvPr/>
          </p:nvSpPr>
          <p:spPr>
            <a:xfrm>
              <a:off x="6052592" y="1789977"/>
              <a:ext cx="1260833" cy="253916"/>
            </a:xfrm>
            <a:prstGeom prst="rect">
              <a:avLst/>
            </a:prstGeom>
            <a:noFill/>
          </p:spPr>
          <p:txBody>
            <a:bodyPr wrap="square" rtlCol="0">
              <a:spAutoFit/>
            </a:bodyPr>
            <a:lstStyle/>
            <a:p>
              <a:r>
                <a:rPr lang="en-US" sz="1600" dirty="0"/>
                <a:t>(bottleneck)</a:t>
              </a:r>
            </a:p>
          </p:txBody>
        </p:sp>
        <p:sp>
          <p:nvSpPr>
            <p:cNvPr id="20" name="TextBox 19"/>
            <p:cNvSpPr txBox="1"/>
            <p:nvPr/>
          </p:nvSpPr>
          <p:spPr>
            <a:xfrm>
              <a:off x="7572847" y="2043893"/>
              <a:ext cx="1260833" cy="253916"/>
            </a:xfrm>
            <a:prstGeom prst="rect">
              <a:avLst/>
            </a:prstGeom>
            <a:noFill/>
          </p:spPr>
          <p:txBody>
            <a:bodyPr wrap="square" rtlCol="0">
              <a:spAutoFit/>
            </a:bodyPr>
            <a:lstStyle/>
            <a:p>
              <a:r>
                <a:rPr lang="en-US" sz="1600" dirty="0"/>
                <a:t>(central)</a:t>
              </a:r>
            </a:p>
          </p:txBody>
        </p:sp>
        <p:sp>
          <p:nvSpPr>
            <p:cNvPr id="21" name="TextBox 20"/>
            <p:cNvSpPr txBox="1"/>
            <p:nvPr/>
          </p:nvSpPr>
          <p:spPr>
            <a:xfrm>
              <a:off x="4702332" y="3972279"/>
              <a:ext cx="1401189" cy="438582"/>
            </a:xfrm>
            <a:prstGeom prst="rect">
              <a:avLst/>
            </a:prstGeom>
            <a:noFill/>
          </p:spPr>
          <p:txBody>
            <a:bodyPr wrap="square" rtlCol="0">
              <a:spAutoFit/>
            </a:bodyPr>
            <a:lstStyle/>
            <a:p>
              <a:r>
                <a:rPr lang="en-US" sz="1600" dirty="0"/>
                <a:t>(connected to other hubs)</a:t>
              </a:r>
            </a:p>
          </p:txBody>
        </p:sp>
      </p:grpSp>
      <p:sp>
        <p:nvSpPr>
          <p:cNvPr id="9" name="TextBox 8"/>
          <p:cNvSpPr txBox="1"/>
          <p:nvPr/>
        </p:nvSpPr>
        <p:spPr>
          <a:xfrm>
            <a:off x="149297" y="1650758"/>
            <a:ext cx="4339773" cy="3400931"/>
          </a:xfrm>
          <a:prstGeom prst="rect">
            <a:avLst/>
          </a:prstGeom>
          <a:noFill/>
        </p:spPr>
        <p:txBody>
          <a:bodyPr wrap="square" rtlCol="0">
            <a:spAutoFit/>
          </a:bodyPr>
          <a:lstStyle/>
          <a:p>
            <a:pPr marL="342900" indent="-342900">
              <a:spcBef>
                <a:spcPts val="600"/>
              </a:spcBef>
              <a:buFont typeface="Arial" charset="0"/>
              <a:buChar char="•"/>
            </a:pPr>
            <a:r>
              <a:rPr lang="en-US" sz="2000" b="1" u="sng" dirty="0">
                <a:solidFill>
                  <a:srgbClr val="FF0000"/>
                </a:solidFill>
              </a:rPr>
              <a:t>Degree</a:t>
            </a:r>
            <a:r>
              <a:rPr lang="en-US" sz="2000" dirty="0"/>
              <a:t>: How many nodes can this node reach directly?</a:t>
            </a:r>
          </a:p>
          <a:p>
            <a:pPr marL="342900" indent="-342900">
              <a:spcBef>
                <a:spcPts val="600"/>
              </a:spcBef>
              <a:buFont typeface="Arial" charset="0"/>
              <a:buChar char="•"/>
            </a:pPr>
            <a:r>
              <a:rPr lang="en-US" sz="2000" b="1" u="sng" dirty="0" err="1">
                <a:solidFill>
                  <a:srgbClr val="00B050"/>
                </a:solidFill>
              </a:rPr>
              <a:t>Betweenness</a:t>
            </a:r>
            <a:r>
              <a:rPr lang="en-US" sz="2000" dirty="0"/>
              <a:t>: How likely is this node to be the most direct route between two nodes in the network?</a:t>
            </a:r>
          </a:p>
          <a:p>
            <a:pPr marL="342900" indent="-342900">
              <a:spcBef>
                <a:spcPts val="600"/>
              </a:spcBef>
              <a:buFont typeface="Arial" charset="0"/>
              <a:buChar char="•"/>
            </a:pPr>
            <a:r>
              <a:rPr lang="en-US" sz="2000" b="1" u="sng" dirty="0">
                <a:solidFill>
                  <a:srgbClr val="0070C0"/>
                </a:solidFill>
              </a:rPr>
              <a:t>Closeness</a:t>
            </a:r>
            <a:r>
              <a:rPr lang="en-US" sz="2000" dirty="0"/>
              <a:t>: How fast can this node reach all nodes in the network?</a:t>
            </a:r>
          </a:p>
          <a:p>
            <a:pPr marL="342900" indent="-342900">
              <a:spcBef>
                <a:spcPts val="600"/>
              </a:spcBef>
              <a:buFont typeface="Arial" charset="0"/>
              <a:buChar char="•"/>
            </a:pPr>
            <a:r>
              <a:rPr lang="en-US" sz="2000" b="1" u="sng" dirty="0">
                <a:solidFill>
                  <a:schemeClr val="accent4"/>
                </a:solidFill>
              </a:rPr>
              <a:t>Eigenvector</a:t>
            </a:r>
            <a:r>
              <a:rPr lang="en-US" sz="2000" dirty="0"/>
              <a:t>: How well is this node connected to other well-connected nodes?</a:t>
            </a:r>
          </a:p>
        </p:txBody>
      </p:sp>
    </p:spTree>
    <p:extLst>
      <p:ext uri="{BB962C8B-B14F-4D97-AF65-F5344CB8AC3E}">
        <p14:creationId xmlns:p14="http://schemas.microsoft.com/office/powerpoint/2010/main" val="175944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525"/>
            <a:ext cx="8229600" cy="1143000"/>
          </a:xfrm>
        </p:spPr>
        <p:txBody>
          <a:bodyPr>
            <a:normAutofit/>
          </a:bodyPr>
          <a:lstStyle/>
          <a:p>
            <a:r>
              <a:rPr lang="en-US" dirty="0"/>
              <a:t>Node centrality measures</a:t>
            </a:r>
          </a:p>
        </p:txBody>
      </p:sp>
      <p:sp>
        <p:nvSpPr>
          <p:cNvPr id="3" name="Content Placeholder 2"/>
          <p:cNvSpPr>
            <a:spLocks noGrp="1"/>
          </p:cNvSpPr>
          <p:nvPr>
            <p:ph idx="1"/>
          </p:nvPr>
        </p:nvSpPr>
        <p:spPr>
          <a:xfrm>
            <a:off x="287864" y="1600201"/>
            <a:ext cx="6004280" cy="4982547"/>
          </a:xfrm>
        </p:spPr>
        <p:txBody>
          <a:bodyPr>
            <a:normAutofit fontScale="85000" lnSpcReduction="20000"/>
          </a:bodyPr>
          <a:lstStyle/>
          <a:p>
            <a:r>
              <a:rPr lang="en-US" dirty="0"/>
              <a:t>Degree centrality </a:t>
            </a:r>
          </a:p>
          <a:p>
            <a:pPr lvl="1"/>
            <a:r>
              <a:rPr lang="en-US" dirty="0"/>
              <a:t>normalized</a:t>
            </a:r>
          </a:p>
          <a:p>
            <a:endParaRPr lang="en-US" dirty="0"/>
          </a:p>
          <a:p>
            <a:r>
              <a:rPr lang="en-US" dirty="0"/>
              <a:t>Closeness centrality</a:t>
            </a:r>
          </a:p>
          <a:p>
            <a:endParaRPr lang="en-US" dirty="0"/>
          </a:p>
          <a:p>
            <a:r>
              <a:rPr lang="en-US" dirty="0"/>
              <a:t>Eigenvector centrality </a:t>
            </a:r>
          </a:p>
          <a:p>
            <a:pPr lvl="1"/>
            <a:r>
              <a:rPr lang="en-US" dirty="0"/>
              <a:t>normalized eigenvector of first eigenvalue of the adjacency matrix</a:t>
            </a:r>
          </a:p>
          <a:p>
            <a:pPr lvl="1"/>
            <a:r>
              <a:rPr lang="en-US" dirty="0"/>
              <a:t>Intuition: A nodes importance depends on the importance of its neighbors</a:t>
            </a:r>
          </a:p>
          <a:p>
            <a:endParaRPr lang="en-US" dirty="0"/>
          </a:p>
          <a:p>
            <a:r>
              <a:rPr lang="en-US" dirty="0" err="1"/>
              <a:t>Betweenness</a:t>
            </a:r>
            <a:r>
              <a:rPr lang="en-US" dirty="0"/>
              <a:t> centrality</a:t>
            </a:r>
          </a:p>
        </p:txBody>
      </p:sp>
      <p:graphicFrame>
        <p:nvGraphicFramePr>
          <p:cNvPr id="4" name="Object 3"/>
          <p:cNvGraphicFramePr>
            <a:graphicFrameLocks noChangeAspect="1"/>
          </p:cNvGraphicFramePr>
          <p:nvPr>
            <p:extLst>
              <p:ext uri="{D42A27DB-BD31-4B8C-83A1-F6EECF244321}">
                <p14:modId xmlns:p14="http://schemas.microsoft.com/office/powerpoint/2010/main" val="1147315795"/>
              </p:ext>
            </p:extLst>
          </p:nvPr>
        </p:nvGraphicFramePr>
        <p:xfrm>
          <a:off x="4621214" y="2662226"/>
          <a:ext cx="3866620" cy="1029221"/>
        </p:xfrm>
        <a:graphic>
          <a:graphicData uri="http://schemas.openxmlformats.org/presentationml/2006/ole">
            <mc:AlternateContent xmlns:mc="http://schemas.openxmlformats.org/markup-compatibility/2006">
              <mc:Choice xmlns:v="urn:schemas-microsoft-com:vml" Requires="v">
                <p:oleObj spid="_x0000_s10782" name="Equation" r:id="rId3" imgW="1917700" imgH="584200" progId="Equation.3">
                  <p:embed/>
                </p:oleObj>
              </mc:Choice>
              <mc:Fallback>
                <p:oleObj name="Equation" r:id="rId3" imgW="1917700" imgH="584200" progId="Equation.3">
                  <p:embed/>
                  <p:pic>
                    <p:nvPicPr>
                      <p:cNvPr id="0" name=""/>
                      <p:cNvPicPr/>
                      <p:nvPr/>
                    </p:nvPicPr>
                    <p:blipFill>
                      <a:blip r:embed="rId4"/>
                      <a:stretch>
                        <a:fillRect/>
                      </a:stretch>
                    </p:blipFill>
                    <p:spPr>
                      <a:xfrm>
                        <a:off x="4621214" y="2662226"/>
                        <a:ext cx="3866620" cy="102922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152535334"/>
              </p:ext>
            </p:extLst>
          </p:nvPr>
        </p:nvGraphicFramePr>
        <p:xfrm>
          <a:off x="6001589" y="1645451"/>
          <a:ext cx="823575" cy="787495"/>
        </p:xfrm>
        <a:graphic>
          <a:graphicData uri="http://schemas.openxmlformats.org/presentationml/2006/ole">
            <mc:AlternateContent xmlns:mc="http://schemas.openxmlformats.org/markup-compatibility/2006">
              <mc:Choice xmlns:v="urn:schemas-microsoft-com:vml" Requires="v">
                <p:oleObj spid="_x0000_s10783" name="Equation" r:id="rId5" imgW="469900" imgH="444500" progId="Equation.3">
                  <p:embed/>
                </p:oleObj>
              </mc:Choice>
              <mc:Fallback>
                <p:oleObj name="Equation" r:id="rId5" imgW="469900" imgH="444500" progId="Equation.3">
                  <p:embed/>
                  <p:pic>
                    <p:nvPicPr>
                      <p:cNvPr id="0" name=""/>
                      <p:cNvPicPr/>
                      <p:nvPr/>
                    </p:nvPicPr>
                    <p:blipFill>
                      <a:blip r:embed="rId6"/>
                      <a:stretch>
                        <a:fillRect/>
                      </a:stretch>
                    </p:blipFill>
                    <p:spPr>
                      <a:xfrm>
                        <a:off x="6001589" y="1645451"/>
                        <a:ext cx="823575" cy="78749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374894"/>
              </p:ext>
            </p:extLst>
          </p:nvPr>
        </p:nvGraphicFramePr>
        <p:xfrm>
          <a:off x="4514850" y="3346451"/>
          <a:ext cx="114300" cy="165100"/>
        </p:xfrm>
        <a:graphic>
          <a:graphicData uri="http://schemas.openxmlformats.org/presentationml/2006/ole">
            <mc:AlternateContent xmlns:mc="http://schemas.openxmlformats.org/markup-compatibility/2006">
              <mc:Choice xmlns:v="urn:schemas-microsoft-com:vml" Requires="v">
                <p:oleObj spid="_x0000_s10784" name="Equation" r:id="rId7" imgW="114300" imgH="165100" progId="Equation.3">
                  <p:embed/>
                </p:oleObj>
              </mc:Choice>
              <mc:Fallback>
                <p:oleObj name="Equation" r:id="rId7" imgW="114300" imgH="165100" progId="Equation.3">
                  <p:embed/>
                  <p:pic>
                    <p:nvPicPr>
                      <p:cNvPr id="0" name=""/>
                      <p:cNvPicPr/>
                      <p:nvPr/>
                    </p:nvPicPr>
                    <p:blipFill>
                      <a:blip r:embed="rId8"/>
                      <a:stretch>
                        <a:fillRect/>
                      </a:stretch>
                    </p:blipFill>
                    <p:spPr>
                      <a:xfrm>
                        <a:off x="4514850" y="3346451"/>
                        <a:ext cx="114300" cy="1651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37417504"/>
              </p:ext>
            </p:extLst>
          </p:nvPr>
        </p:nvGraphicFramePr>
        <p:xfrm>
          <a:off x="3908080" y="5742049"/>
          <a:ext cx="5164514" cy="1249363"/>
        </p:xfrm>
        <a:graphic>
          <a:graphicData uri="http://schemas.openxmlformats.org/presentationml/2006/ole">
            <mc:AlternateContent xmlns:mc="http://schemas.openxmlformats.org/markup-compatibility/2006">
              <mc:Choice xmlns:v="urn:schemas-microsoft-com:vml" Requires="v">
                <p:oleObj spid="_x0000_s10785" name="Equation" r:id="rId9" imgW="2362200" imgH="571500" progId="Equation.3">
                  <p:embed/>
                </p:oleObj>
              </mc:Choice>
              <mc:Fallback>
                <p:oleObj name="Equation" r:id="rId9" imgW="2362200" imgH="571500" progId="Equation.3">
                  <p:embed/>
                  <p:pic>
                    <p:nvPicPr>
                      <p:cNvPr id="0" name=""/>
                      <p:cNvPicPr/>
                      <p:nvPr/>
                    </p:nvPicPr>
                    <p:blipFill>
                      <a:blip r:embed="rId10"/>
                      <a:stretch>
                        <a:fillRect/>
                      </a:stretch>
                    </p:blipFill>
                    <p:spPr>
                      <a:xfrm>
                        <a:off x="3908080" y="5742049"/>
                        <a:ext cx="5164514" cy="1249363"/>
                      </a:xfrm>
                      <a:prstGeom prst="rect">
                        <a:avLst/>
                      </a:prstGeom>
                    </p:spPr>
                  </p:pic>
                </p:oleObj>
              </mc:Fallback>
            </mc:AlternateContent>
          </a:graphicData>
        </a:graphic>
      </p:graphicFrame>
    </p:spTree>
    <p:extLst>
      <p:ext uri="{BB962C8B-B14F-4D97-AF65-F5344CB8AC3E}">
        <p14:creationId xmlns:p14="http://schemas.microsoft.com/office/powerpoint/2010/main" val="2810365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824"/>
            <a:ext cx="8229600" cy="1143000"/>
          </a:xfrm>
        </p:spPr>
        <p:txBody>
          <a:bodyPr>
            <a:normAutofit/>
          </a:bodyPr>
          <a:lstStyle/>
          <a:p>
            <a:r>
              <a:rPr lang="en-US" dirty="0"/>
              <a:t>Node centrality measures</a:t>
            </a:r>
          </a:p>
        </p:txBody>
      </p:sp>
      <p:graphicFrame>
        <p:nvGraphicFramePr>
          <p:cNvPr id="6" name="Object 5"/>
          <p:cNvGraphicFramePr>
            <a:graphicFrameLocks noChangeAspect="1"/>
          </p:cNvGraphicFramePr>
          <p:nvPr>
            <p:extLst>
              <p:ext uri="{D42A27DB-BD31-4B8C-83A1-F6EECF244321}">
                <p14:modId xmlns:p14="http://schemas.microsoft.com/office/powerpoint/2010/main" val="171730784"/>
              </p:ext>
            </p:extLst>
          </p:nvPr>
        </p:nvGraphicFramePr>
        <p:xfrm>
          <a:off x="4514850" y="3346451"/>
          <a:ext cx="114300" cy="165100"/>
        </p:xfrm>
        <a:graphic>
          <a:graphicData uri="http://schemas.openxmlformats.org/presentationml/2006/ole">
            <mc:AlternateContent xmlns:mc="http://schemas.openxmlformats.org/markup-compatibility/2006">
              <mc:Choice xmlns:v="urn:schemas-microsoft-com:vml" Requires="v">
                <p:oleObj spid="_x0000_s1165" name="Equation" r:id="rId3" imgW="114300" imgH="165100" progId="Equation.3">
                  <p:embed/>
                </p:oleObj>
              </mc:Choice>
              <mc:Fallback>
                <p:oleObj name="Equation" r:id="rId3" imgW="114300" imgH="165100" progId="Equation.3">
                  <p:embed/>
                  <p:pic>
                    <p:nvPicPr>
                      <p:cNvPr id="0" name=""/>
                      <p:cNvPicPr/>
                      <p:nvPr/>
                    </p:nvPicPr>
                    <p:blipFill>
                      <a:blip r:embed="rId4"/>
                      <a:stretch>
                        <a:fillRect/>
                      </a:stretch>
                    </p:blipFill>
                    <p:spPr>
                      <a:xfrm>
                        <a:off x="4514850" y="3346451"/>
                        <a:ext cx="114300" cy="165100"/>
                      </a:xfrm>
                      <a:prstGeom prst="rect">
                        <a:avLst/>
                      </a:prstGeom>
                    </p:spPr>
                  </p:pic>
                </p:oleObj>
              </mc:Fallback>
            </mc:AlternateContent>
          </a:graphicData>
        </a:graphic>
      </p:graphicFrame>
      <p:sp>
        <p:nvSpPr>
          <p:cNvPr id="8" name="Content Placeholder 7"/>
          <p:cNvSpPr>
            <a:spLocks noGrp="1"/>
          </p:cNvSpPr>
          <p:nvPr>
            <p:ph idx="1"/>
          </p:nvPr>
        </p:nvSpPr>
        <p:spPr>
          <a:xfrm>
            <a:off x="97363" y="1557867"/>
            <a:ext cx="3242739" cy="4525963"/>
          </a:xfrm>
        </p:spPr>
        <p:txBody>
          <a:bodyPr>
            <a:normAutofit/>
          </a:bodyPr>
          <a:lstStyle/>
          <a:p>
            <a:r>
              <a:rPr lang="en-US" dirty="0"/>
              <a:t>Different node weight distributions for the same graph</a:t>
            </a:r>
          </a:p>
        </p:txBody>
      </p:sp>
      <p:pic>
        <p:nvPicPr>
          <p:cNvPr id="9" name="Picture 8"/>
          <p:cNvPicPr>
            <a:picLocks noChangeAspect="1"/>
          </p:cNvPicPr>
          <p:nvPr/>
        </p:nvPicPr>
        <p:blipFill>
          <a:blip r:embed="rId5"/>
          <a:stretch>
            <a:fillRect/>
          </a:stretch>
        </p:blipFill>
        <p:spPr>
          <a:xfrm>
            <a:off x="3683808" y="1409756"/>
            <a:ext cx="5460191" cy="5448243"/>
          </a:xfrm>
          <a:prstGeom prst="rect">
            <a:avLst/>
          </a:prstGeom>
        </p:spPr>
      </p:pic>
      <p:sp>
        <p:nvSpPr>
          <p:cNvPr id="10" name="TextBox 9"/>
          <p:cNvSpPr txBox="1"/>
          <p:nvPr/>
        </p:nvSpPr>
        <p:spPr>
          <a:xfrm>
            <a:off x="3815677" y="1434255"/>
            <a:ext cx="860369" cy="369332"/>
          </a:xfrm>
          <a:prstGeom prst="rect">
            <a:avLst/>
          </a:prstGeom>
          <a:noFill/>
        </p:spPr>
        <p:txBody>
          <a:bodyPr wrap="none" rtlCol="0">
            <a:spAutoFit/>
          </a:bodyPr>
          <a:lstStyle/>
          <a:p>
            <a:r>
              <a:rPr lang="en-US" dirty="0"/>
              <a:t>Degree</a:t>
            </a:r>
          </a:p>
        </p:txBody>
      </p:sp>
      <p:sp>
        <p:nvSpPr>
          <p:cNvPr id="11" name="TextBox 10"/>
          <p:cNvSpPr txBox="1"/>
          <p:nvPr/>
        </p:nvSpPr>
        <p:spPr>
          <a:xfrm>
            <a:off x="7928045" y="1426872"/>
            <a:ext cx="1107996" cy="369332"/>
          </a:xfrm>
          <a:prstGeom prst="rect">
            <a:avLst/>
          </a:prstGeom>
          <a:noFill/>
        </p:spPr>
        <p:txBody>
          <a:bodyPr wrap="none" rtlCol="0">
            <a:spAutoFit/>
          </a:bodyPr>
          <a:lstStyle/>
          <a:p>
            <a:r>
              <a:rPr lang="en-US" dirty="0"/>
              <a:t>Closeness</a:t>
            </a:r>
          </a:p>
        </p:txBody>
      </p:sp>
      <p:sp>
        <p:nvSpPr>
          <p:cNvPr id="12" name="TextBox 11"/>
          <p:cNvSpPr txBox="1"/>
          <p:nvPr/>
        </p:nvSpPr>
        <p:spPr>
          <a:xfrm>
            <a:off x="3780719" y="4089432"/>
            <a:ext cx="1435083" cy="369332"/>
          </a:xfrm>
          <a:prstGeom prst="rect">
            <a:avLst/>
          </a:prstGeom>
          <a:noFill/>
        </p:spPr>
        <p:txBody>
          <a:bodyPr wrap="none" rtlCol="0">
            <a:spAutoFit/>
          </a:bodyPr>
          <a:lstStyle/>
          <a:p>
            <a:r>
              <a:rPr lang="en-US" dirty="0" err="1"/>
              <a:t>Betweenness</a:t>
            </a:r>
            <a:endParaRPr lang="en-US" dirty="0"/>
          </a:p>
        </p:txBody>
      </p:sp>
      <p:sp>
        <p:nvSpPr>
          <p:cNvPr id="13" name="TextBox 12"/>
          <p:cNvSpPr txBox="1"/>
          <p:nvPr/>
        </p:nvSpPr>
        <p:spPr>
          <a:xfrm>
            <a:off x="6494101" y="4098925"/>
            <a:ext cx="1291377" cy="369332"/>
          </a:xfrm>
          <a:prstGeom prst="rect">
            <a:avLst/>
          </a:prstGeom>
          <a:noFill/>
        </p:spPr>
        <p:txBody>
          <a:bodyPr wrap="none" rtlCol="0">
            <a:spAutoFit/>
          </a:bodyPr>
          <a:lstStyle/>
          <a:p>
            <a:r>
              <a:rPr lang="en-US" dirty="0"/>
              <a:t>Eigenvector</a:t>
            </a:r>
          </a:p>
        </p:txBody>
      </p:sp>
    </p:spTree>
    <p:extLst>
      <p:ext uri="{BB962C8B-B14F-4D97-AF65-F5344CB8AC3E}">
        <p14:creationId xmlns:p14="http://schemas.microsoft.com/office/powerpoint/2010/main" val="800669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969"/>
            <a:ext cx="8229600" cy="1143000"/>
          </a:xfrm>
        </p:spPr>
        <p:txBody>
          <a:bodyPr/>
          <a:lstStyle/>
          <a:p>
            <a:r>
              <a:rPr lang="en-US" dirty="0"/>
              <a:t>Topology versus information flow</a:t>
            </a:r>
          </a:p>
        </p:txBody>
      </p:sp>
      <p:sp>
        <p:nvSpPr>
          <p:cNvPr id="3" name="Content Placeholder 2"/>
          <p:cNvSpPr>
            <a:spLocks noGrp="1"/>
          </p:cNvSpPr>
          <p:nvPr>
            <p:ph idx="1"/>
          </p:nvPr>
        </p:nvSpPr>
        <p:spPr>
          <a:xfrm>
            <a:off x="457200" y="1600202"/>
            <a:ext cx="4241800" cy="4770967"/>
          </a:xfrm>
        </p:spPr>
        <p:txBody>
          <a:bodyPr>
            <a:normAutofit fontScale="92500"/>
          </a:bodyPr>
          <a:lstStyle/>
          <a:p>
            <a:r>
              <a:rPr lang="en-US" dirty="0"/>
              <a:t>Bottlenecks: nodes with high centrality</a:t>
            </a:r>
          </a:p>
          <a:p>
            <a:pPr lvl="1"/>
            <a:r>
              <a:rPr lang="en-US" dirty="0"/>
              <a:t>Can have low or high degree</a:t>
            </a:r>
          </a:p>
          <a:p>
            <a:pPr lvl="1"/>
            <a:endParaRPr lang="en-US" dirty="0"/>
          </a:p>
          <a:p>
            <a:r>
              <a:rPr lang="en-US" dirty="0"/>
              <a:t>Centrality-Lethality Hypothesis</a:t>
            </a:r>
          </a:p>
          <a:p>
            <a:pPr lvl="1"/>
            <a:r>
              <a:rPr lang="en-US" dirty="0"/>
              <a:t>The more central a gene/protein is, the more likely it is essential</a:t>
            </a:r>
          </a:p>
          <a:p>
            <a:pPr lvl="1"/>
            <a:endParaRPr lang="en-US" dirty="0"/>
          </a:p>
        </p:txBody>
      </p:sp>
      <p:pic>
        <p:nvPicPr>
          <p:cNvPr id="4" name="Picture 3"/>
          <p:cNvPicPr>
            <a:picLocks noChangeAspect="1"/>
          </p:cNvPicPr>
          <p:nvPr/>
        </p:nvPicPr>
        <p:blipFill rotWithShape="1">
          <a:blip r:embed="rId2"/>
          <a:srcRect b="37536"/>
          <a:stretch/>
        </p:blipFill>
        <p:spPr>
          <a:xfrm>
            <a:off x="4826003" y="1464952"/>
            <a:ext cx="4279602" cy="3346865"/>
          </a:xfrm>
          <a:prstGeom prst="rect">
            <a:avLst/>
          </a:prstGeom>
        </p:spPr>
      </p:pic>
      <p:sp>
        <p:nvSpPr>
          <p:cNvPr id="5" name="TextBox 4"/>
          <p:cNvSpPr txBox="1"/>
          <p:nvPr/>
        </p:nvSpPr>
        <p:spPr>
          <a:xfrm>
            <a:off x="6353793" y="6543388"/>
            <a:ext cx="2790209" cy="369332"/>
          </a:xfrm>
          <a:prstGeom prst="rect">
            <a:avLst/>
          </a:prstGeom>
          <a:noFill/>
        </p:spPr>
        <p:txBody>
          <a:bodyPr wrap="none" rtlCol="0">
            <a:spAutoFit/>
          </a:bodyPr>
          <a:lstStyle/>
          <a:p>
            <a:r>
              <a:rPr lang="en-US" dirty="0"/>
              <a:t>Yu et al </a:t>
            </a:r>
            <a:r>
              <a:rPr lang="en-US" dirty="0" err="1"/>
              <a:t>Plos</a:t>
            </a:r>
            <a:r>
              <a:rPr lang="en-US" dirty="0"/>
              <a:t> Comp Bio 2007</a:t>
            </a:r>
          </a:p>
        </p:txBody>
      </p:sp>
      <p:pic>
        <p:nvPicPr>
          <p:cNvPr id="6" name="Picture 5"/>
          <p:cNvPicPr>
            <a:picLocks noChangeAspect="1"/>
          </p:cNvPicPr>
          <p:nvPr/>
        </p:nvPicPr>
        <p:blipFill rotWithShape="1">
          <a:blip r:embed="rId2"/>
          <a:srcRect t="72232"/>
          <a:stretch/>
        </p:blipFill>
        <p:spPr>
          <a:xfrm>
            <a:off x="4815275" y="5056482"/>
            <a:ext cx="4279602" cy="1487844"/>
          </a:xfrm>
          <a:prstGeom prst="rect">
            <a:avLst/>
          </a:prstGeom>
        </p:spPr>
      </p:pic>
    </p:spTree>
    <p:extLst>
      <p:ext uri="{BB962C8B-B14F-4D97-AF65-F5344CB8AC3E}">
        <p14:creationId xmlns:p14="http://schemas.microsoft.com/office/powerpoint/2010/main" val="1867425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Node centrality in biology</a:t>
            </a:r>
          </a:p>
        </p:txBody>
      </p:sp>
      <p:sp>
        <p:nvSpPr>
          <p:cNvPr id="3" name="Content Placeholder 2"/>
          <p:cNvSpPr>
            <a:spLocks noGrp="1"/>
          </p:cNvSpPr>
          <p:nvPr>
            <p:ph idx="1"/>
          </p:nvPr>
        </p:nvSpPr>
        <p:spPr>
          <a:xfrm>
            <a:off x="198087" y="1600202"/>
            <a:ext cx="4396045" cy="4770967"/>
          </a:xfrm>
        </p:spPr>
        <p:txBody>
          <a:bodyPr>
            <a:normAutofit fontScale="92500"/>
          </a:bodyPr>
          <a:lstStyle/>
          <a:p>
            <a:pPr marL="0" indent="0">
              <a:buNone/>
            </a:pPr>
            <a:r>
              <a:rPr lang="en-US" dirty="0"/>
              <a:t>Bottlenecks: nodes with high centrality</a:t>
            </a:r>
          </a:p>
          <a:p>
            <a:pPr lvl="1"/>
            <a:r>
              <a:rPr lang="en-US" dirty="0"/>
              <a:t>Can have low or high degree</a:t>
            </a:r>
          </a:p>
          <a:p>
            <a:pPr lvl="1"/>
            <a:endParaRPr lang="en-US" dirty="0"/>
          </a:p>
          <a:p>
            <a:pPr marL="0" indent="0">
              <a:buNone/>
            </a:pPr>
            <a:r>
              <a:rPr lang="en-US" dirty="0"/>
              <a:t>Centrality-Lethality Hypothesis</a:t>
            </a:r>
          </a:p>
          <a:p>
            <a:pPr lvl="1"/>
            <a:r>
              <a:rPr lang="en-US" dirty="0"/>
              <a:t>The more central a gene/protein is, the more likely it is essential</a:t>
            </a:r>
          </a:p>
          <a:p>
            <a:pPr lvl="1"/>
            <a:endParaRPr lang="en-US" dirty="0"/>
          </a:p>
        </p:txBody>
      </p:sp>
      <p:sp>
        <p:nvSpPr>
          <p:cNvPr id="5" name="TextBox 4"/>
          <p:cNvSpPr txBox="1"/>
          <p:nvPr/>
        </p:nvSpPr>
        <p:spPr>
          <a:xfrm>
            <a:off x="6913089" y="6624945"/>
            <a:ext cx="2211200" cy="307777"/>
          </a:xfrm>
          <a:prstGeom prst="rect">
            <a:avLst/>
          </a:prstGeom>
          <a:noFill/>
        </p:spPr>
        <p:txBody>
          <a:bodyPr wrap="none" rtlCol="0">
            <a:spAutoFit/>
          </a:bodyPr>
          <a:lstStyle/>
          <a:p>
            <a:r>
              <a:rPr lang="en-US" sz="1400" dirty="0"/>
              <a:t>Yu et al </a:t>
            </a:r>
            <a:r>
              <a:rPr lang="en-US" sz="1400" dirty="0" err="1"/>
              <a:t>Plos</a:t>
            </a:r>
            <a:r>
              <a:rPr lang="en-US" sz="1400" dirty="0"/>
              <a:t> Comp Bio 2007</a:t>
            </a:r>
          </a:p>
        </p:txBody>
      </p:sp>
      <p:pic>
        <p:nvPicPr>
          <p:cNvPr id="7" name="Picture 6"/>
          <p:cNvPicPr>
            <a:picLocks noChangeAspect="1"/>
          </p:cNvPicPr>
          <p:nvPr/>
        </p:nvPicPr>
        <p:blipFill>
          <a:blip r:embed="rId3"/>
          <a:stretch>
            <a:fillRect/>
          </a:stretch>
        </p:blipFill>
        <p:spPr>
          <a:xfrm>
            <a:off x="4804837" y="1376462"/>
            <a:ext cx="4347639" cy="5343251"/>
          </a:xfrm>
          <a:prstGeom prst="rect">
            <a:avLst/>
          </a:prstGeom>
        </p:spPr>
      </p:pic>
    </p:spTree>
    <p:extLst>
      <p:ext uri="{BB962C8B-B14F-4D97-AF65-F5344CB8AC3E}">
        <p14:creationId xmlns:p14="http://schemas.microsoft.com/office/powerpoint/2010/main" val="1906043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827"/>
            <a:ext cx="8229600" cy="1143000"/>
          </a:xfrm>
        </p:spPr>
        <p:txBody>
          <a:bodyPr/>
          <a:lstStyle/>
          <a:p>
            <a:r>
              <a:rPr lang="en-US" dirty="0"/>
              <a:t>Modularity in Biological Networks</a:t>
            </a:r>
          </a:p>
        </p:txBody>
      </p:sp>
      <p:sp>
        <p:nvSpPr>
          <p:cNvPr id="3" name="Content Placeholder 2"/>
          <p:cNvSpPr>
            <a:spLocks noGrp="1"/>
          </p:cNvSpPr>
          <p:nvPr>
            <p:ph idx="1"/>
          </p:nvPr>
        </p:nvSpPr>
        <p:spPr>
          <a:xfrm>
            <a:off x="7788" y="1615883"/>
            <a:ext cx="3655998" cy="3452249"/>
          </a:xfrm>
        </p:spPr>
        <p:txBody>
          <a:bodyPr>
            <a:normAutofit fontScale="92500" lnSpcReduction="10000"/>
          </a:bodyPr>
          <a:lstStyle/>
          <a:p>
            <a:pPr marL="0" indent="0">
              <a:buNone/>
            </a:pPr>
            <a:r>
              <a:rPr lang="en-US" dirty="0"/>
              <a:t>Groups of more highly connected nodes</a:t>
            </a:r>
          </a:p>
          <a:p>
            <a:endParaRPr lang="en-US" dirty="0"/>
          </a:p>
          <a:p>
            <a:pPr marL="0" indent="0">
              <a:buNone/>
            </a:pPr>
            <a:r>
              <a:rPr lang="en-US" dirty="0"/>
              <a:t>Tend to be more functionally related</a:t>
            </a:r>
          </a:p>
          <a:p>
            <a:pPr marL="0" indent="0">
              <a:buNone/>
            </a:pPr>
            <a:endParaRPr lang="en-US" dirty="0"/>
          </a:p>
          <a:p>
            <a:pPr marL="0" indent="0">
              <a:buNone/>
            </a:pPr>
            <a:r>
              <a:rPr lang="en-US" dirty="0"/>
              <a:t>Guilt-by-association</a:t>
            </a:r>
          </a:p>
        </p:txBody>
      </p:sp>
      <p:pic>
        <p:nvPicPr>
          <p:cNvPr id="5" name="Picture 4"/>
          <p:cNvPicPr>
            <a:picLocks noChangeAspect="1"/>
          </p:cNvPicPr>
          <p:nvPr/>
        </p:nvPicPr>
        <p:blipFill>
          <a:blip r:embed="rId2"/>
          <a:stretch>
            <a:fillRect/>
          </a:stretch>
        </p:blipFill>
        <p:spPr>
          <a:xfrm>
            <a:off x="3309509" y="3681678"/>
            <a:ext cx="5834491" cy="3152191"/>
          </a:xfrm>
          <a:prstGeom prst="rect">
            <a:avLst/>
          </a:prstGeom>
        </p:spPr>
      </p:pic>
      <p:pic>
        <p:nvPicPr>
          <p:cNvPr id="6" name="Picture 5"/>
          <p:cNvPicPr>
            <a:picLocks noChangeAspect="1"/>
          </p:cNvPicPr>
          <p:nvPr/>
        </p:nvPicPr>
        <p:blipFill>
          <a:blip r:embed="rId3"/>
          <a:stretch>
            <a:fillRect/>
          </a:stretch>
        </p:blipFill>
        <p:spPr>
          <a:xfrm>
            <a:off x="5743374" y="1390001"/>
            <a:ext cx="2371222" cy="2484395"/>
          </a:xfrm>
          <a:prstGeom prst="rect">
            <a:avLst/>
          </a:prstGeom>
        </p:spPr>
      </p:pic>
    </p:spTree>
    <p:extLst>
      <p:ext uri="{BB962C8B-B14F-4D97-AF65-F5344CB8AC3E}">
        <p14:creationId xmlns:p14="http://schemas.microsoft.com/office/powerpoint/2010/main" val="342129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45718" y="1572871"/>
            <a:ext cx="5700829" cy="5140333"/>
          </a:xfrm>
          <a:prstGeom prst="rect">
            <a:avLst/>
          </a:prstGeom>
        </p:spPr>
      </p:pic>
      <p:sp>
        <p:nvSpPr>
          <p:cNvPr id="5" name="Title 4"/>
          <p:cNvSpPr>
            <a:spLocks noGrp="1"/>
          </p:cNvSpPr>
          <p:nvPr>
            <p:ph type="title"/>
          </p:nvPr>
        </p:nvSpPr>
        <p:spPr/>
        <p:txBody>
          <a:bodyPr/>
          <a:lstStyle/>
          <a:p>
            <a:r>
              <a:rPr lang="en-US" dirty="0"/>
              <a:t>Why Networks?</a:t>
            </a:r>
          </a:p>
        </p:txBody>
      </p:sp>
    </p:spTree>
    <p:extLst>
      <p:ext uri="{BB962C8B-B14F-4D97-AF65-F5344CB8AC3E}">
        <p14:creationId xmlns:p14="http://schemas.microsoft.com/office/powerpoint/2010/main" val="855722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4E7AB29-E49F-3040-B9E3-0707F1166A50}" type="slidenum">
              <a:rPr lang="en-US" smtClean="0"/>
              <a:t>50</a:t>
            </a:fld>
            <a:endParaRPr lang="en-US"/>
          </a:p>
        </p:txBody>
      </p:sp>
      <p:sp>
        <p:nvSpPr>
          <p:cNvPr id="2" name="Title 1"/>
          <p:cNvSpPr>
            <a:spLocks noGrp="1"/>
          </p:cNvSpPr>
          <p:nvPr>
            <p:ph type="title" idx="4294967295"/>
          </p:nvPr>
        </p:nvSpPr>
        <p:spPr>
          <a:xfrm>
            <a:off x="0" y="-323850"/>
            <a:ext cx="8526463" cy="1143000"/>
          </a:xfrm>
        </p:spPr>
        <p:txBody>
          <a:bodyPr>
            <a:noAutofit/>
          </a:bodyPr>
          <a:lstStyle/>
          <a:p>
            <a:r>
              <a:rPr lang="en-US" sz="3600" dirty="0"/>
              <a:t>Network properties of human disease genes</a:t>
            </a:r>
          </a:p>
        </p:txBody>
      </p:sp>
      <p:pic>
        <p:nvPicPr>
          <p:cNvPr id="4" name="Picture 3"/>
          <p:cNvPicPr>
            <a:picLocks noChangeAspect="1"/>
          </p:cNvPicPr>
          <p:nvPr/>
        </p:nvPicPr>
        <p:blipFill>
          <a:blip r:embed="rId3"/>
          <a:stretch>
            <a:fillRect/>
          </a:stretch>
        </p:blipFill>
        <p:spPr>
          <a:xfrm>
            <a:off x="282310" y="559241"/>
            <a:ext cx="8653240" cy="6120067"/>
          </a:xfrm>
          <a:prstGeom prst="rect">
            <a:avLst/>
          </a:prstGeom>
        </p:spPr>
      </p:pic>
      <p:sp>
        <p:nvSpPr>
          <p:cNvPr id="5" name="TextBox 4"/>
          <p:cNvSpPr txBox="1"/>
          <p:nvPr/>
        </p:nvSpPr>
        <p:spPr>
          <a:xfrm>
            <a:off x="37619" y="6601877"/>
            <a:ext cx="5737468" cy="276999"/>
          </a:xfrm>
          <a:prstGeom prst="rect">
            <a:avLst/>
          </a:prstGeom>
          <a:noFill/>
        </p:spPr>
        <p:txBody>
          <a:bodyPr wrap="none" rtlCol="0">
            <a:spAutoFit/>
          </a:bodyPr>
          <a:lstStyle/>
          <a:p>
            <a:r>
              <a:rPr lang="en-US" sz="1200" dirty="0"/>
              <a:t>Furlong L. </a:t>
            </a:r>
            <a:r>
              <a:rPr lang="en-US" sz="1200" b="1" dirty="0"/>
              <a:t>Human diseases through the lens of network biology </a:t>
            </a:r>
            <a:r>
              <a:rPr lang="en-US" sz="1200" dirty="0"/>
              <a:t>Trends in Genetics 2013</a:t>
            </a:r>
          </a:p>
        </p:txBody>
      </p:sp>
      <p:sp>
        <p:nvSpPr>
          <p:cNvPr id="8" name="TextBox 7"/>
          <p:cNvSpPr txBox="1"/>
          <p:nvPr/>
        </p:nvSpPr>
        <p:spPr>
          <a:xfrm>
            <a:off x="547650" y="504363"/>
            <a:ext cx="1082348" cy="369332"/>
          </a:xfrm>
          <a:prstGeom prst="rect">
            <a:avLst/>
          </a:prstGeom>
          <a:noFill/>
        </p:spPr>
        <p:txBody>
          <a:bodyPr wrap="none" rtlCol="0">
            <a:spAutoFit/>
          </a:bodyPr>
          <a:lstStyle/>
          <a:p>
            <a:r>
              <a:rPr lang="en-US" b="1" dirty="0"/>
              <a:t>Topology</a:t>
            </a:r>
          </a:p>
        </p:txBody>
      </p:sp>
      <p:sp>
        <p:nvSpPr>
          <p:cNvPr id="9" name="TextBox 8"/>
          <p:cNvSpPr txBox="1"/>
          <p:nvPr/>
        </p:nvSpPr>
        <p:spPr>
          <a:xfrm>
            <a:off x="547651" y="3413704"/>
            <a:ext cx="1412654" cy="369332"/>
          </a:xfrm>
          <a:prstGeom prst="rect">
            <a:avLst/>
          </a:prstGeom>
          <a:noFill/>
        </p:spPr>
        <p:txBody>
          <a:bodyPr wrap="none" rtlCol="0">
            <a:spAutoFit/>
          </a:bodyPr>
          <a:lstStyle/>
          <a:p>
            <a:r>
              <a:rPr lang="en-US" b="1" dirty="0"/>
              <a:t>Perturbation</a:t>
            </a:r>
          </a:p>
        </p:txBody>
      </p:sp>
      <p:sp>
        <p:nvSpPr>
          <p:cNvPr id="10" name="TextBox 9"/>
          <p:cNvSpPr txBox="1"/>
          <p:nvPr/>
        </p:nvSpPr>
        <p:spPr>
          <a:xfrm>
            <a:off x="4590935" y="504363"/>
            <a:ext cx="1261884" cy="369332"/>
          </a:xfrm>
          <a:prstGeom prst="rect">
            <a:avLst/>
          </a:prstGeom>
          <a:noFill/>
        </p:spPr>
        <p:txBody>
          <a:bodyPr wrap="none" rtlCol="0">
            <a:spAutoFit/>
          </a:bodyPr>
          <a:lstStyle/>
          <a:p>
            <a:r>
              <a:rPr lang="en-US" b="1" dirty="0"/>
              <a:t>Modularity</a:t>
            </a:r>
          </a:p>
        </p:txBody>
      </p:sp>
      <p:sp>
        <p:nvSpPr>
          <p:cNvPr id="11" name="TextBox 10"/>
          <p:cNvSpPr txBox="1"/>
          <p:nvPr/>
        </p:nvSpPr>
        <p:spPr>
          <a:xfrm>
            <a:off x="4590938" y="3413706"/>
            <a:ext cx="2159816" cy="369332"/>
          </a:xfrm>
          <a:prstGeom prst="rect">
            <a:avLst/>
          </a:prstGeom>
          <a:noFill/>
        </p:spPr>
        <p:txBody>
          <a:bodyPr wrap="none" rtlCol="0">
            <a:spAutoFit/>
          </a:bodyPr>
          <a:lstStyle/>
          <a:p>
            <a:r>
              <a:rPr lang="en-US" b="1" dirty="0"/>
              <a:t>Gene X Environment</a:t>
            </a:r>
          </a:p>
        </p:txBody>
      </p:sp>
    </p:spTree>
    <p:extLst>
      <p:ext uri="{BB962C8B-B14F-4D97-AF65-F5344CB8AC3E}">
        <p14:creationId xmlns:p14="http://schemas.microsoft.com/office/powerpoint/2010/main" val="4174484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176"/>
            <a:ext cx="8229600" cy="1143000"/>
          </a:xfrm>
        </p:spPr>
        <p:txBody>
          <a:bodyPr>
            <a:normAutofit fontScale="90000"/>
          </a:bodyPr>
          <a:lstStyle/>
          <a:p>
            <a:r>
              <a:rPr lang="en-US" dirty="0"/>
              <a:t>Exercise: Basic network analysis with </a:t>
            </a:r>
            <a:r>
              <a:rPr lang="en-US" dirty="0" err="1"/>
              <a:t>iGraph</a:t>
            </a:r>
            <a:endParaRPr lang="en-US" dirty="0"/>
          </a:p>
        </p:txBody>
      </p:sp>
      <p:sp>
        <p:nvSpPr>
          <p:cNvPr id="4" name="TextBox 3"/>
          <p:cNvSpPr txBox="1"/>
          <p:nvPr/>
        </p:nvSpPr>
        <p:spPr>
          <a:xfrm>
            <a:off x="2015816" y="3553519"/>
            <a:ext cx="5028941" cy="584776"/>
          </a:xfrm>
          <a:prstGeom prst="rect">
            <a:avLst/>
          </a:prstGeom>
          <a:noFill/>
        </p:spPr>
        <p:txBody>
          <a:bodyPr wrap="none" rtlCol="0">
            <a:spAutoFit/>
          </a:bodyPr>
          <a:lstStyle/>
          <a:p>
            <a:r>
              <a:rPr lang="en-US" sz="3200" dirty="0" err="1"/>
              <a:t>Jupyter</a:t>
            </a:r>
            <a:r>
              <a:rPr lang="en-US" sz="3200" dirty="0"/>
              <a:t> Notebook: Exercise 2</a:t>
            </a:r>
          </a:p>
        </p:txBody>
      </p:sp>
    </p:spTree>
    <p:extLst>
      <p:ext uri="{BB962C8B-B14F-4D97-AF65-F5344CB8AC3E}">
        <p14:creationId xmlns:p14="http://schemas.microsoft.com/office/powerpoint/2010/main" val="1263619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45274" y="1235715"/>
            <a:ext cx="4343069" cy="4877800"/>
          </a:xfrm>
          <a:prstGeom prst="rect">
            <a:avLst/>
          </a:prstGeom>
        </p:spPr>
      </p:pic>
      <p:sp>
        <p:nvSpPr>
          <p:cNvPr id="104" name="Slide Number Placeholder 103"/>
          <p:cNvSpPr>
            <a:spLocks noGrp="1"/>
          </p:cNvSpPr>
          <p:nvPr>
            <p:ph type="sldNum" sz="quarter" idx="12"/>
          </p:nvPr>
        </p:nvSpPr>
        <p:spPr/>
        <p:txBody>
          <a:bodyPr/>
          <a:lstStyle/>
          <a:p>
            <a:fld id="{94E7AB29-E49F-3040-B9E3-0707F1166A50}" type="slidenum">
              <a:rPr lang="en-US" smtClean="0"/>
              <a:t>52</a:t>
            </a:fld>
            <a:endParaRPr lang="en-US"/>
          </a:p>
        </p:txBody>
      </p:sp>
      <p:sp>
        <p:nvSpPr>
          <p:cNvPr id="2" name="Title 1"/>
          <p:cNvSpPr>
            <a:spLocks noGrp="1"/>
          </p:cNvSpPr>
          <p:nvPr>
            <p:ph type="title" idx="4294967295"/>
          </p:nvPr>
        </p:nvSpPr>
        <p:spPr>
          <a:xfrm>
            <a:off x="0" y="3175"/>
            <a:ext cx="9144000" cy="1143000"/>
          </a:xfrm>
        </p:spPr>
        <p:txBody>
          <a:bodyPr/>
          <a:lstStyle/>
          <a:p>
            <a:r>
              <a:rPr lang="en-US" dirty="0"/>
              <a:t>Challenges for Network Inference</a:t>
            </a:r>
          </a:p>
        </p:txBody>
      </p:sp>
      <p:sp>
        <p:nvSpPr>
          <p:cNvPr id="97" name="TextBox 96"/>
          <p:cNvSpPr txBox="1"/>
          <p:nvPr/>
        </p:nvSpPr>
        <p:spPr>
          <a:xfrm>
            <a:off x="11612" y="5545382"/>
            <a:ext cx="1914688" cy="1384995"/>
          </a:xfrm>
          <a:prstGeom prst="rect">
            <a:avLst/>
          </a:prstGeom>
          <a:noFill/>
        </p:spPr>
        <p:txBody>
          <a:bodyPr wrap="square" rtlCol="0">
            <a:spAutoFit/>
          </a:bodyPr>
          <a:lstStyle/>
          <a:p>
            <a:r>
              <a:rPr lang="en-US" sz="1400" b="1" dirty="0"/>
              <a:t>Network Type?</a:t>
            </a:r>
          </a:p>
          <a:p>
            <a:r>
              <a:rPr lang="en-US" sz="1400" dirty="0"/>
              <a:t>Protein interactions</a:t>
            </a:r>
          </a:p>
          <a:p>
            <a:r>
              <a:rPr lang="en-US" sz="1400" dirty="0"/>
              <a:t>Regulatory interactions</a:t>
            </a:r>
          </a:p>
          <a:p>
            <a:r>
              <a:rPr lang="en-US" sz="1400" dirty="0"/>
              <a:t>Genetic interactions</a:t>
            </a:r>
          </a:p>
          <a:p>
            <a:r>
              <a:rPr lang="en-US" sz="1400" dirty="0"/>
              <a:t>Metabolic interactions</a:t>
            </a:r>
          </a:p>
          <a:p>
            <a:r>
              <a:rPr lang="en-US" sz="1400" dirty="0"/>
              <a:t>PTMs …</a:t>
            </a:r>
          </a:p>
        </p:txBody>
      </p:sp>
    </p:spTree>
    <p:extLst>
      <p:ext uri="{BB962C8B-B14F-4D97-AF65-F5344CB8AC3E}">
        <p14:creationId xmlns:p14="http://schemas.microsoft.com/office/powerpoint/2010/main" val="2662089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45274" y="1235715"/>
            <a:ext cx="4343069" cy="4877800"/>
          </a:xfrm>
          <a:prstGeom prst="rect">
            <a:avLst/>
          </a:prstGeom>
        </p:spPr>
      </p:pic>
      <p:sp>
        <p:nvSpPr>
          <p:cNvPr id="3" name="Slide Number Placeholder 2"/>
          <p:cNvSpPr>
            <a:spLocks noGrp="1"/>
          </p:cNvSpPr>
          <p:nvPr>
            <p:ph type="sldNum" sz="quarter" idx="12"/>
          </p:nvPr>
        </p:nvSpPr>
        <p:spPr/>
        <p:txBody>
          <a:bodyPr/>
          <a:lstStyle/>
          <a:p>
            <a:fld id="{94E7AB29-E49F-3040-B9E3-0707F1166A50}" type="slidenum">
              <a:rPr lang="en-US" smtClean="0"/>
              <a:t>53</a:t>
            </a:fld>
            <a:endParaRPr lang="en-US"/>
          </a:p>
        </p:txBody>
      </p:sp>
      <p:sp>
        <p:nvSpPr>
          <p:cNvPr id="2" name="Title 1"/>
          <p:cNvSpPr>
            <a:spLocks noGrp="1"/>
          </p:cNvSpPr>
          <p:nvPr>
            <p:ph type="title" idx="4294967295"/>
          </p:nvPr>
        </p:nvSpPr>
        <p:spPr>
          <a:xfrm>
            <a:off x="0" y="3175"/>
            <a:ext cx="9144000" cy="1143000"/>
          </a:xfrm>
        </p:spPr>
        <p:txBody>
          <a:bodyPr/>
          <a:lstStyle/>
          <a:p>
            <a:r>
              <a:rPr lang="en-US" dirty="0"/>
              <a:t>Challenges for Network Inference</a:t>
            </a:r>
          </a:p>
        </p:txBody>
      </p:sp>
      <p:sp>
        <p:nvSpPr>
          <p:cNvPr id="7" name="Oval 6"/>
          <p:cNvSpPr/>
          <p:nvPr/>
        </p:nvSpPr>
        <p:spPr>
          <a:xfrm>
            <a:off x="2415366" y="1643962"/>
            <a:ext cx="260812" cy="272165"/>
          </a:xfrm>
          <a:prstGeom prst="ellipse">
            <a:avLst/>
          </a:prstGeom>
          <a:noFill/>
          <a:ln w="635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80792" y="1507880"/>
            <a:ext cx="260812" cy="272165"/>
          </a:xfrm>
          <a:prstGeom prst="ellipse">
            <a:avLst/>
          </a:prstGeom>
          <a:noFill/>
          <a:ln w="635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92686" y="2424040"/>
            <a:ext cx="260812" cy="272165"/>
          </a:xfrm>
          <a:prstGeom prst="ellipse">
            <a:avLst/>
          </a:prstGeom>
          <a:noFill/>
          <a:ln w="635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endCxn id="8" idx="4"/>
          </p:cNvCxnSpPr>
          <p:nvPr/>
        </p:nvCxnSpPr>
        <p:spPr>
          <a:xfrm flipV="1">
            <a:off x="3277169" y="1780045"/>
            <a:ext cx="34031" cy="522028"/>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676178" y="2454472"/>
            <a:ext cx="464938" cy="85744"/>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642159" y="1916125"/>
            <a:ext cx="504614" cy="431307"/>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2579794" y="2662185"/>
            <a:ext cx="96384" cy="501744"/>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93258" y="1111026"/>
            <a:ext cx="1520068" cy="646331"/>
          </a:xfrm>
          <a:prstGeom prst="rect">
            <a:avLst/>
          </a:prstGeom>
          <a:noFill/>
        </p:spPr>
        <p:txBody>
          <a:bodyPr wrap="none" rtlCol="0">
            <a:spAutoFit/>
          </a:bodyPr>
          <a:lstStyle/>
          <a:p>
            <a:r>
              <a:rPr lang="en-US" dirty="0"/>
              <a:t>Missing nodes</a:t>
            </a:r>
          </a:p>
          <a:p>
            <a:r>
              <a:rPr lang="en-US" dirty="0"/>
              <a:t>and edges</a:t>
            </a:r>
          </a:p>
        </p:txBody>
      </p:sp>
      <p:sp>
        <p:nvSpPr>
          <p:cNvPr id="29" name="Oval 28"/>
          <p:cNvSpPr/>
          <p:nvPr/>
        </p:nvSpPr>
        <p:spPr>
          <a:xfrm>
            <a:off x="1757662" y="1167674"/>
            <a:ext cx="2131863" cy="206429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915065" y="2029719"/>
            <a:ext cx="630030" cy="62112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6926251" y="3785879"/>
            <a:ext cx="1146468" cy="369332"/>
          </a:xfrm>
          <a:prstGeom prst="rect">
            <a:avLst/>
          </a:prstGeom>
          <a:noFill/>
        </p:spPr>
        <p:txBody>
          <a:bodyPr wrap="none" rtlCol="0">
            <a:spAutoFit/>
          </a:bodyPr>
          <a:lstStyle/>
          <a:p>
            <a:r>
              <a:rPr lang="en-US" dirty="0"/>
              <a:t>Study bias</a:t>
            </a:r>
          </a:p>
        </p:txBody>
      </p:sp>
      <p:sp>
        <p:nvSpPr>
          <p:cNvPr id="32" name="TextBox 31"/>
          <p:cNvSpPr txBox="1"/>
          <p:nvPr/>
        </p:nvSpPr>
        <p:spPr>
          <a:xfrm>
            <a:off x="4691123" y="1712004"/>
            <a:ext cx="311804" cy="369332"/>
          </a:xfrm>
          <a:prstGeom prst="rect">
            <a:avLst/>
          </a:prstGeom>
          <a:noFill/>
        </p:spPr>
        <p:txBody>
          <a:bodyPr wrap="none" rtlCol="0">
            <a:spAutoFit/>
          </a:bodyPr>
          <a:lstStyle/>
          <a:p>
            <a:r>
              <a:rPr lang="en-US" b="1" dirty="0">
                <a:solidFill>
                  <a:srgbClr val="FF0000"/>
                </a:solidFill>
              </a:rPr>
              <a:t>X</a:t>
            </a:r>
          </a:p>
        </p:txBody>
      </p:sp>
      <p:sp>
        <p:nvSpPr>
          <p:cNvPr id="33" name="TextBox 32"/>
          <p:cNvSpPr txBox="1"/>
          <p:nvPr/>
        </p:nvSpPr>
        <p:spPr>
          <a:xfrm>
            <a:off x="3959343" y="804902"/>
            <a:ext cx="1445565" cy="646331"/>
          </a:xfrm>
          <a:prstGeom prst="rect">
            <a:avLst/>
          </a:prstGeom>
          <a:noFill/>
        </p:spPr>
        <p:txBody>
          <a:bodyPr wrap="none" rtlCol="0">
            <a:spAutoFit/>
          </a:bodyPr>
          <a:lstStyle/>
          <a:p>
            <a:r>
              <a:rPr lang="en-US" dirty="0"/>
              <a:t>False positive</a:t>
            </a:r>
          </a:p>
          <a:p>
            <a:r>
              <a:rPr lang="en-US" dirty="0"/>
              <a:t>     edges</a:t>
            </a:r>
          </a:p>
        </p:txBody>
      </p:sp>
      <p:sp>
        <p:nvSpPr>
          <p:cNvPr id="81" name="TextBox 80"/>
          <p:cNvSpPr txBox="1"/>
          <p:nvPr/>
        </p:nvSpPr>
        <p:spPr>
          <a:xfrm>
            <a:off x="4560023" y="2068524"/>
            <a:ext cx="311804" cy="369332"/>
          </a:xfrm>
          <a:prstGeom prst="rect">
            <a:avLst/>
          </a:prstGeom>
          <a:noFill/>
        </p:spPr>
        <p:txBody>
          <a:bodyPr wrap="none" rtlCol="0">
            <a:spAutoFit/>
          </a:bodyPr>
          <a:lstStyle/>
          <a:p>
            <a:r>
              <a:rPr lang="en-US" b="1" dirty="0">
                <a:solidFill>
                  <a:srgbClr val="FF0000"/>
                </a:solidFill>
              </a:rPr>
              <a:t>X</a:t>
            </a:r>
          </a:p>
        </p:txBody>
      </p:sp>
      <p:sp>
        <p:nvSpPr>
          <p:cNvPr id="91" name="Oval 90"/>
          <p:cNvSpPr/>
          <p:nvPr/>
        </p:nvSpPr>
        <p:spPr>
          <a:xfrm>
            <a:off x="4061093" y="4653883"/>
            <a:ext cx="630030" cy="62112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209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45274" y="1235715"/>
            <a:ext cx="4343069" cy="4877800"/>
          </a:xfrm>
          <a:prstGeom prst="rect">
            <a:avLst/>
          </a:prstGeom>
        </p:spPr>
      </p:pic>
      <p:sp>
        <p:nvSpPr>
          <p:cNvPr id="52" name="Slide Number Placeholder 51"/>
          <p:cNvSpPr>
            <a:spLocks noGrp="1"/>
          </p:cNvSpPr>
          <p:nvPr>
            <p:ph type="sldNum" sz="quarter" idx="12"/>
          </p:nvPr>
        </p:nvSpPr>
        <p:spPr/>
        <p:txBody>
          <a:bodyPr/>
          <a:lstStyle/>
          <a:p>
            <a:fld id="{94E7AB29-E49F-3040-B9E3-0707F1166A50}" type="slidenum">
              <a:rPr lang="en-US" smtClean="0"/>
              <a:t>54</a:t>
            </a:fld>
            <a:endParaRPr lang="en-US"/>
          </a:p>
        </p:txBody>
      </p:sp>
      <p:sp>
        <p:nvSpPr>
          <p:cNvPr id="2" name="Title 1"/>
          <p:cNvSpPr>
            <a:spLocks noGrp="1"/>
          </p:cNvSpPr>
          <p:nvPr>
            <p:ph type="title" idx="4294967295"/>
          </p:nvPr>
        </p:nvSpPr>
        <p:spPr>
          <a:xfrm>
            <a:off x="0" y="3175"/>
            <a:ext cx="9144000" cy="1143000"/>
          </a:xfrm>
        </p:spPr>
        <p:txBody>
          <a:bodyPr/>
          <a:lstStyle/>
          <a:p>
            <a:r>
              <a:rPr lang="en-US" dirty="0"/>
              <a:t>Challenges for Network Inference</a:t>
            </a:r>
          </a:p>
        </p:txBody>
      </p:sp>
      <p:sp>
        <p:nvSpPr>
          <p:cNvPr id="9" name="Isosceles Triangle 8"/>
          <p:cNvSpPr/>
          <p:nvPr/>
        </p:nvSpPr>
        <p:spPr>
          <a:xfrm rot="1754647">
            <a:off x="4973692" y="2426595"/>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p:cNvSpPr/>
          <p:nvPr/>
        </p:nvSpPr>
        <p:spPr>
          <a:xfrm rot="19202265">
            <a:off x="4603756" y="1721590"/>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rot="16200000">
            <a:off x="7213663" y="3531237"/>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p:nvSpPr>
        <p:spPr>
          <a:xfrm rot="444413">
            <a:off x="4359454" y="3673326"/>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p:nvPr/>
        </p:nvSpPr>
        <p:spPr>
          <a:xfrm rot="12276204">
            <a:off x="3966232" y="5452602"/>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381265" y="1611514"/>
            <a:ext cx="304971" cy="159421"/>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384585" y="3821031"/>
            <a:ext cx="0" cy="319719"/>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384587" y="3973431"/>
            <a:ext cx="304971" cy="0"/>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427015" y="3650023"/>
            <a:ext cx="304971" cy="0"/>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7783696" y="3445295"/>
            <a:ext cx="1130876" cy="369332"/>
          </a:xfrm>
          <a:prstGeom prst="rect">
            <a:avLst/>
          </a:prstGeom>
          <a:noFill/>
        </p:spPr>
        <p:txBody>
          <a:bodyPr wrap="none" rtlCol="0">
            <a:spAutoFit/>
          </a:bodyPr>
          <a:lstStyle/>
          <a:p>
            <a:r>
              <a:rPr lang="en-US" dirty="0"/>
              <a:t>Activation</a:t>
            </a:r>
          </a:p>
        </p:txBody>
      </p:sp>
      <p:sp>
        <p:nvSpPr>
          <p:cNvPr id="42" name="TextBox 41"/>
          <p:cNvSpPr txBox="1"/>
          <p:nvPr/>
        </p:nvSpPr>
        <p:spPr>
          <a:xfrm>
            <a:off x="7783696" y="3763713"/>
            <a:ext cx="1084214" cy="369332"/>
          </a:xfrm>
          <a:prstGeom prst="rect">
            <a:avLst/>
          </a:prstGeom>
          <a:noFill/>
        </p:spPr>
        <p:txBody>
          <a:bodyPr wrap="none" rtlCol="0">
            <a:spAutoFit/>
          </a:bodyPr>
          <a:lstStyle/>
          <a:p>
            <a:r>
              <a:rPr lang="en-US" dirty="0"/>
              <a:t>Inhibition</a:t>
            </a:r>
          </a:p>
        </p:txBody>
      </p:sp>
      <p:cxnSp>
        <p:nvCxnSpPr>
          <p:cNvPr id="44" name="Straight Connector 43"/>
          <p:cNvCxnSpPr/>
          <p:nvPr/>
        </p:nvCxnSpPr>
        <p:spPr>
          <a:xfrm>
            <a:off x="5056815" y="4766637"/>
            <a:ext cx="0" cy="383055"/>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798658" y="5289500"/>
            <a:ext cx="234855" cy="297224"/>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212662" y="3134091"/>
            <a:ext cx="1533142" cy="369332"/>
          </a:xfrm>
          <a:prstGeom prst="rect">
            <a:avLst/>
          </a:prstGeom>
          <a:noFill/>
        </p:spPr>
        <p:txBody>
          <a:bodyPr wrap="none" rtlCol="0">
            <a:spAutoFit/>
          </a:bodyPr>
          <a:lstStyle/>
          <a:p>
            <a:r>
              <a:rPr lang="en-US" dirty="0"/>
              <a:t>Edge direction</a:t>
            </a:r>
          </a:p>
        </p:txBody>
      </p:sp>
    </p:spTree>
    <p:extLst>
      <p:ext uri="{BB962C8B-B14F-4D97-AF65-F5344CB8AC3E}">
        <p14:creationId xmlns:p14="http://schemas.microsoft.com/office/powerpoint/2010/main" val="1259568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45274" y="1235715"/>
            <a:ext cx="4343069" cy="4877800"/>
          </a:xfrm>
          <a:prstGeom prst="rect">
            <a:avLst/>
          </a:prstGeom>
        </p:spPr>
      </p:pic>
      <p:sp>
        <p:nvSpPr>
          <p:cNvPr id="3" name="Slide Number Placeholder 2"/>
          <p:cNvSpPr>
            <a:spLocks noGrp="1"/>
          </p:cNvSpPr>
          <p:nvPr>
            <p:ph type="sldNum" sz="quarter" idx="12"/>
          </p:nvPr>
        </p:nvSpPr>
        <p:spPr/>
        <p:txBody>
          <a:bodyPr/>
          <a:lstStyle/>
          <a:p>
            <a:fld id="{94E7AB29-E49F-3040-B9E3-0707F1166A50}" type="slidenum">
              <a:rPr lang="en-US" smtClean="0"/>
              <a:t>55</a:t>
            </a:fld>
            <a:endParaRPr lang="en-US"/>
          </a:p>
        </p:txBody>
      </p:sp>
      <p:sp>
        <p:nvSpPr>
          <p:cNvPr id="2" name="Title 1"/>
          <p:cNvSpPr>
            <a:spLocks noGrp="1"/>
          </p:cNvSpPr>
          <p:nvPr>
            <p:ph type="title" idx="4294967295"/>
          </p:nvPr>
        </p:nvSpPr>
        <p:spPr>
          <a:xfrm>
            <a:off x="0" y="3175"/>
            <a:ext cx="9144000" cy="1143000"/>
          </a:xfrm>
        </p:spPr>
        <p:txBody>
          <a:bodyPr/>
          <a:lstStyle/>
          <a:p>
            <a:r>
              <a:rPr lang="en-US" dirty="0"/>
              <a:t>Challenges for Network Inference</a:t>
            </a:r>
          </a:p>
        </p:txBody>
      </p:sp>
      <p:sp>
        <p:nvSpPr>
          <p:cNvPr id="67" name="Oval 66"/>
          <p:cNvSpPr/>
          <p:nvPr/>
        </p:nvSpPr>
        <p:spPr>
          <a:xfrm>
            <a:off x="5476384" y="1399267"/>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866917" y="1734684"/>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715189" y="3265991"/>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4915065" y="5409296"/>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997323" y="2224708"/>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63798" y="3514194"/>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998146" y="1841340"/>
            <a:ext cx="260812" cy="272165"/>
          </a:xfrm>
          <a:prstGeom prst="ellipse">
            <a:avLst/>
          </a:prstGeom>
          <a:solidFill>
            <a:schemeClr val="bg1">
              <a:lumMod val="5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994519" y="1485191"/>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6542983" y="1039815"/>
            <a:ext cx="2575945" cy="369332"/>
          </a:xfrm>
          <a:prstGeom prst="rect">
            <a:avLst/>
          </a:prstGeom>
          <a:noFill/>
        </p:spPr>
        <p:txBody>
          <a:bodyPr wrap="none" rtlCol="0">
            <a:spAutoFit/>
          </a:bodyPr>
          <a:lstStyle/>
          <a:p>
            <a:r>
              <a:rPr lang="en-US" dirty="0"/>
              <a:t>Tissue specific expression</a:t>
            </a:r>
          </a:p>
        </p:txBody>
      </p:sp>
      <p:sp>
        <p:nvSpPr>
          <p:cNvPr id="78" name="Oval 77"/>
          <p:cNvSpPr/>
          <p:nvPr/>
        </p:nvSpPr>
        <p:spPr>
          <a:xfrm>
            <a:off x="7009486" y="2190684"/>
            <a:ext cx="260812" cy="272165"/>
          </a:xfrm>
          <a:prstGeom prst="ellipse">
            <a:avLst/>
          </a:prstGeom>
          <a:solidFill>
            <a:schemeClr val="bg1">
              <a:lumMod val="50000"/>
            </a:schemeClr>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4430311" y="5681460"/>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591148" y="3899118"/>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7247620" y="1421671"/>
            <a:ext cx="1213155" cy="369332"/>
          </a:xfrm>
          <a:prstGeom prst="rect">
            <a:avLst/>
          </a:prstGeom>
          <a:noFill/>
        </p:spPr>
        <p:txBody>
          <a:bodyPr wrap="none" rtlCol="0">
            <a:spAutoFit/>
          </a:bodyPr>
          <a:lstStyle/>
          <a:p>
            <a:r>
              <a:rPr lang="en-US" dirty="0"/>
              <a:t>Ubiquitous</a:t>
            </a:r>
          </a:p>
        </p:txBody>
      </p:sp>
      <p:sp>
        <p:nvSpPr>
          <p:cNvPr id="83" name="TextBox 82"/>
          <p:cNvSpPr txBox="1"/>
          <p:nvPr/>
        </p:nvSpPr>
        <p:spPr>
          <a:xfrm>
            <a:off x="7270300" y="1784831"/>
            <a:ext cx="952567" cy="369332"/>
          </a:xfrm>
          <a:prstGeom prst="rect">
            <a:avLst/>
          </a:prstGeom>
          <a:noFill/>
        </p:spPr>
        <p:txBody>
          <a:bodyPr wrap="none" rtlCol="0">
            <a:spAutoFit/>
          </a:bodyPr>
          <a:lstStyle/>
          <a:p>
            <a:r>
              <a:rPr lang="en-US" dirty="0"/>
              <a:t>Tissue A</a:t>
            </a:r>
          </a:p>
        </p:txBody>
      </p:sp>
      <p:sp>
        <p:nvSpPr>
          <p:cNvPr id="84" name="TextBox 83"/>
          <p:cNvSpPr txBox="1"/>
          <p:nvPr/>
        </p:nvSpPr>
        <p:spPr>
          <a:xfrm>
            <a:off x="7268717" y="2131779"/>
            <a:ext cx="944564" cy="369332"/>
          </a:xfrm>
          <a:prstGeom prst="rect">
            <a:avLst/>
          </a:prstGeom>
          <a:noFill/>
        </p:spPr>
        <p:txBody>
          <a:bodyPr wrap="none" rtlCol="0">
            <a:spAutoFit/>
          </a:bodyPr>
          <a:lstStyle/>
          <a:p>
            <a:r>
              <a:rPr lang="en-US" dirty="0"/>
              <a:t>Tissue B</a:t>
            </a:r>
          </a:p>
        </p:txBody>
      </p:sp>
      <p:sp>
        <p:nvSpPr>
          <p:cNvPr id="85" name="TextBox 84"/>
          <p:cNvSpPr txBox="1"/>
          <p:nvPr/>
        </p:nvSpPr>
        <p:spPr>
          <a:xfrm>
            <a:off x="7270298" y="2468949"/>
            <a:ext cx="832530" cy="369332"/>
          </a:xfrm>
          <a:prstGeom prst="rect">
            <a:avLst/>
          </a:prstGeom>
          <a:noFill/>
        </p:spPr>
        <p:txBody>
          <a:bodyPr wrap="none" rtlCol="0">
            <a:spAutoFit/>
          </a:bodyPr>
          <a:lstStyle/>
          <a:p>
            <a:r>
              <a:rPr lang="en-US" dirty="0"/>
              <a:t>Cancer</a:t>
            </a:r>
          </a:p>
        </p:txBody>
      </p:sp>
      <p:sp>
        <p:nvSpPr>
          <p:cNvPr id="86" name="TextBox 85"/>
          <p:cNvSpPr txBox="1"/>
          <p:nvPr/>
        </p:nvSpPr>
        <p:spPr>
          <a:xfrm>
            <a:off x="6996555" y="2462961"/>
            <a:ext cx="291629" cy="369332"/>
          </a:xfrm>
          <a:prstGeom prst="rect">
            <a:avLst/>
          </a:prstGeom>
          <a:noFill/>
        </p:spPr>
        <p:txBody>
          <a:bodyPr wrap="none" rtlCol="0">
            <a:spAutoFit/>
          </a:bodyPr>
          <a:lstStyle/>
          <a:p>
            <a:r>
              <a:rPr lang="en-US" dirty="0"/>
              <a:t>?</a:t>
            </a:r>
          </a:p>
        </p:txBody>
      </p:sp>
      <p:sp>
        <p:nvSpPr>
          <p:cNvPr id="87" name="Oval 86"/>
          <p:cNvSpPr/>
          <p:nvPr/>
        </p:nvSpPr>
        <p:spPr>
          <a:xfrm>
            <a:off x="3889523" y="5624752"/>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090145" y="4842288"/>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335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a:xfrm>
            <a:off x="399315" y="3539627"/>
            <a:ext cx="175705" cy="646856"/>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623700" y="4217281"/>
            <a:ext cx="484375" cy="409531"/>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575020" y="4122872"/>
            <a:ext cx="698011" cy="63611"/>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90717" y="4205939"/>
            <a:ext cx="593278" cy="595227"/>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575018" y="3666967"/>
            <a:ext cx="439298" cy="538973"/>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456069" y="4036479"/>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245274" y="1235715"/>
            <a:ext cx="4343069" cy="4877800"/>
          </a:xfrm>
          <a:prstGeom prst="rect">
            <a:avLst/>
          </a:prstGeom>
        </p:spPr>
      </p:pic>
      <p:sp>
        <p:nvSpPr>
          <p:cNvPr id="3" name="Slide Number Placeholder 2"/>
          <p:cNvSpPr>
            <a:spLocks noGrp="1"/>
          </p:cNvSpPr>
          <p:nvPr>
            <p:ph type="sldNum" sz="quarter" idx="12"/>
          </p:nvPr>
        </p:nvSpPr>
        <p:spPr/>
        <p:txBody>
          <a:bodyPr/>
          <a:lstStyle/>
          <a:p>
            <a:fld id="{94E7AB29-E49F-3040-B9E3-0707F1166A50}" type="slidenum">
              <a:rPr lang="en-US" smtClean="0"/>
              <a:t>56</a:t>
            </a:fld>
            <a:endParaRPr lang="en-US"/>
          </a:p>
        </p:txBody>
      </p:sp>
      <p:sp>
        <p:nvSpPr>
          <p:cNvPr id="2" name="Title 1"/>
          <p:cNvSpPr>
            <a:spLocks noGrp="1"/>
          </p:cNvSpPr>
          <p:nvPr>
            <p:ph type="title" idx="4294967295"/>
          </p:nvPr>
        </p:nvSpPr>
        <p:spPr>
          <a:xfrm>
            <a:off x="0" y="3175"/>
            <a:ext cx="9144000" cy="1143000"/>
          </a:xfrm>
        </p:spPr>
        <p:txBody>
          <a:bodyPr/>
          <a:lstStyle/>
          <a:p>
            <a:r>
              <a:rPr lang="en-US" dirty="0"/>
              <a:t>Challenges for Network Inference</a:t>
            </a:r>
          </a:p>
        </p:txBody>
      </p:sp>
      <p:sp>
        <p:nvSpPr>
          <p:cNvPr id="34" name="TextBox 33"/>
          <p:cNvSpPr txBox="1"/>
          <p:nvPr/>
        </p:nvSpPr>
        <p:spPr>
          <a:xfrm flipH="1">
            <a:off x="4237537" y="4722433"/>
            <a:ext cx="342524" cy="369332"/>
          </a:xfrm>
          <a:prstGeom prst="rect">
            <a:avLst/>
          </a:prstGeom>
          <a:noFill/>
        </p:spPr>
        <p:txBody>
          <a:bodyPr wrap="square" rtlCol="0">
            <a:spAutoFit/>
          </a:bodyPr>
          <a:lstStyle/>
          <a:p>
            <a:r>
              <a:rPr lang="en-US" b="1" dirty="0">
                <a:solidFill>
                  <a:srgbClr val="0000FF"/>
                </a:solidFill>
              </a:rPr>
              <a:t>X</a:t>
            </a:r>
          </a:p>
        </p:txBody>
      </p:sp>
      <p:sp>
        <p:nvSpPr>
          <p:cNvPr id="35" name="TextBox 34"/>
          <p:cNvSpPr txBox="1"/>
          <p:nvPr/>
        </p:nvSpPr>
        <p:spPr>
          <a:xfrm flipH="1">
            <a:off x="5072559" y="4779133"/>
            <a:ext cx="342524" cy="369332"/>
          </a:xfrm>
          <a:prstGeom prst="rect">
            <a:avLst/>
          </a:prstGeom>
          <a:noFill/>
        </p:spPr>
        <p:txBody>
          <a:bodyPr wrap="square" rtlCol="0">
            <a:spAutoFit/>
          </a:bodyPr>
          <a:lstStyle/>
          <a:p>
            <a:r>
              <a:rPr lang="en-US" b="1" dirty="0">
                <a:solidFill>
                  <a:srgbClr val="0000FF"/>
                </a:solidFill>
              </a:rPr>
              <a:t>X</a:t>
            </a:r>
          </a:p>
        </p:txBody>
      </p:sp>
      <p:sp>
        <p:nvSpPr>
          <p:cNvPr id="36" name="TextBox 35"/>
          <p:cNvSpPr txBox="1"/>
          <p:nvPr/>
        </p:nvSpPr>
        <p:spPr>
          <a:xfrm>
            <a:off x="1525188" y="4510355"/>
            <a:ext cx="983337" cy="369332"/>
          </a:xfrm>
          <a:prstGeom prst="rect">
            <a:avLst/>
          </a:prstGeom>
          <a:noFill/>
        </p:spPr>
        <p:txBody>
          <a:bodyPr wrap="none" rtlCol="0">
            <a:spAutoFit/>
          </a:bodyPr>
          <a:lstStyle/>
          <a:p>
            <a:r>
              <a:rPr lang="en-US" dirty="0"/>
              <a:t>Epistasis</a:t>
            </a:r>
          </a:p>
        </p:txBody>
      </p:sp>
      <p:sp>
        <p:nvSpPr>
          <p:cNvPr id="37" name="TextBox 36"/>
          <p:cNvSpPr txBox="1"/>
          <p:nvPr/>
        </p:nvSpPr>
        <p:spPr>
          <a:xfrm>
            <a:off x="1604566" y="4795422"/>
            <a:ext cx="438942" cy="646331"/>
          </a:xfrm>
          <a:prstGeom prst="rect">
            <a:avLst/>
          </a:prstGeom>
          <a:noFill/>
        </p:spPr>
        <p:txBody>
          <a:bodyPr wrap="none" rtlCol="0">
            <a:spAutoFit/>
          </a:bodyPr>
          <a:lstStyle/>
          <a:p>
            <a:r>
              <a:rPr lang="en-US" b="1" dirty="0">
                <a:solidFill>
                  <a:srgbClr val="0000FF"/>
                </a:solidFill>
              </a:rPr>
              <a:t>XX</a:t>
            </a:r>
          </a:p>
          <a:p>
            <a:r>
              <a:rPr lang="en-US" b="1" dirty="0">
                <a:solidFill>
                  <a:srgbClr val="0000FF"/>
                </a:solidFill>
              </a:rPr>
              <a:t>X</a:t>
            </a:r>
            <a:r>
              <a:rPr lang="en-US" b="1" dirty="0">
                <a:solidFill>
                  <a:srgbClr val="FFD43E"/>
                </a:solidFill>
              </a:rPr>
              <a:t>X</a:t>
            </a:r>
          </a:p>
        </p:txBody>
      </p:sp>
      <p:sp>
        <p:nvSpPr>
          <p:cNvPr id="38" name="Rectangle 37"/>
          <p:cNvSpPr/>
          <p:nvPr/>
        </p:nvSpPr>
        <p:spPr>
          <a:xfrm>
            <a:off x="433389" y="3967796"/>
            <a:ext cx="311804" cy="369332"/>
          </a:xfrm>
          <a:prstGeom prst="rect">
            <a:avLst/>
          </a:prstGeom>
        </p:spPr>
        <p:txBody>
          <a:bodyPr wrap="none">
            <a:spAutoFit/>
          </a:bodyPr>
          <a:lstStyle/>
          <a:p>
            <a:r>
              <a:rPr lang="en-US" b="1" dirty="0">
                <a:solidFill>
                  <a:srgbClr val="FFD43E"/>
                </a:solidFill>
              </a:rPr>
              <a:t>X</a:t>
            </a:r>
            <a:endParaRPr lang="en-US" dirty="0"/>
          </a:p>
        </p:txBody>
      </p:sp>
      <p:sp>
        <p:nvSpPr>
          <p:cNvPr id="41" name="Oval 40"/>
          <p:cNvSpPr/>
          <p:nvPr/>
        </p:nvSpPr>
        <p:spPr>
          <a:xfrm>
            <a:off x="1207674" y="3979135"/>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923453" y="3492789"/>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963139" y="4494980"/>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257512" y="3403544"/>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1910748" y="5067584"/>
            <a:ext cx="916612" cy="369332"/>
          </a:xfrm>
          <a:prstGeom prst="rect">
            <a:avLst/>
          </a:prstGeom>
          <a:noFill/>
        </p:spPr>
        <p:txBody>
          <a:bodyPr wrap="none" rtlCol="0">
            <a:spAutoFit/>
          </a:bodyPr>
          <a:lstStyle/>
          <a:p>
            <a:r>
              <a:rPr lang="en-US" dirty="0"/>
              <a:t>Positive</a:t>
            </a:r>
          </a:p>
        </p:txBody>
      </p:sp>
      <p:sp>
        <p:nvSpPr>
          <p:cNvPr id="66" name="TextBox 65"/>
          <p:cNvSpPr txBox="1"/>
          <p:nvPr/>
        </p:nvSpPr>
        <p:spPr>
          <a:xfrm>
            <a:off x="1910744" y="4806764"/>
            <a:ext cx="1015460" cy="369332"/>
          </a:xfrm>
          <a:prstGeom prst="rect">
            <a:avLst/>
          </a:prstGeom>
          <a:noFill/>
        </p:spPr>
        <p:txBody>
          <a:bodyPr wrap="none" rtlCol="0">
            <a:spAutoFit/>
          </a:bodyPr>
          <a:lstStyle/>
          <a:p>
            <a:r>
              <a:rPr lang="en-US" dirty="0"/>
              <a:t>Negative</a:t>
            </a:r>
          </a:p>
        </p:txBody>
      </p:sp>
    </p:spTree>
    <p:extLst>
      <p:ext uri="{BB962C8B-B14F-4D97-AF65-F5344CB8AC3E}">
        <p14:creationId xmlns:p14="http://schemas.microsoft.com/office/powerpoint/2010/main" val="584444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45274" y="1235715"/>
            <a:ext cx="4343069" cy="4877800"/>
          </a:xfrm>
          <a:prstGeom prst="rect">
            <a:avLst/>
          </a:prstGeom>
        </p:spPr>
      </p:pic>
      <p:sp>
        <p:nvSpPr>
          <p:cNvPr id="3" name="Slide Number Placeholder 2"/>
          <p:cNvSpPr>
            <a:spLocks noGrp="1"/>
          </p:cNvSpPr>
          <p:nvPr>
            <p:ph type="sldNum" sz="quarter" idx="12"/>
          </p:nvPr>
        </p:nvSpPr>
        <p:spPr/>
        <p:txBody>
          <a:bodyPr/>
          <a:lstStyle/>
          <a:p>
            <a:fld id="{94E7AB29-E49F-3040-B9E3-0707F1166A50}" type="slidenum">
              <a:rPr lang="en-US" smtClean="0"/>
              <a:t>57</a:t>
            </a:fld>
            <a:endParaRPr lang="en-US"/>
          </a:p>
        </p:txBody>
      </p:sp>
      <p:sp>
        <p:nvSpPr>
          <p:cNvPr id="2" name="Title 1"/>
          <p:cNvSpPr>
            <a:spLocks noGrp="1"/>
          </p:cNvSpPr>
          <p:nvPr>
            <p:ph type="title" idx="4294967295"/>
          </p:nvPr>
        </p:nvSpPr>
        <p:spPr>
          <a:xfrm>
            <a:off x="0" y="3175"/>
            <a:ext cx="9144000" cy="1143000"/>
          </a:xfrm>
        </p:spPr>
        <p:txBody>
          <a:bodyPr/>
          <a:lstStyle/>
          <a:p>
            <a:r>
              <a:rPr lang="en-US" dirty="0"/>
              <a:t>Challenges for Network Inference</a:t>
            </a:r>
          </a:p>
        </p:txBody>
      </p:sp>
      <p:sp>
        <p:nvSpPr>
          <p:cNvPr id="34" name="TextBox 33"/>
          <p:cNvSpPr txBox="1"/>
          <p:nvPr/>
        </p:nvSpPr>
        <p:spPr>
          <a:xfrm flipH="1">
            <a:off x="4237537" y="4722433"/>
            <a:ext cx="342524" cy="369332"/>
          </a:xfrm>
          <a:prstGeom prst="rect">
            <a:avLst/>
          </a:prstGeom>
          <a:noFill/>
        </p:spPr>
        <p:txBody>
          <a:bodyPr wrap="square" rtlCol="0">
            <a:spAutoFit/>
          </a:bodyPr>
          <a:lstStyle/>
          <a:p>
            <a:r>
              <a:rPr lang="en-US" b="1" dirty="0">
                <a:solidFill>
                  <a:srgbClr val="0000FF"/>
                </a:solidFill>
              </a:rPr>
              <a:t>X</a:t>
            </a:r>
          </a:p>
        </p:txBody>
      </p:sp>
      <p:sp>
        <p:nvSpPr>
          <p:cNvPr id="35" name="TextBox 34"/>
          <p:cNvSpPr txBox="1"/>
          <p:nvPr/>
        </p:nvSpPr>
        <p:spPr>
          <a:xfrm flipH="1">
            <a:off x="5072559" y="4779133"/>
            <a:ext cx="342524" cy="369332"/>
          </a:xfrm>
          <a:prstGeom prst="rect">
            <a:avLst/>
          </a:prstGeom>
          <a:noFill/>
        </p:spPr>
        <p:txBody>
          <a:bodyPr wrap="square" rtlCol="0">
            <a:spAutoFit/>
          </a:bodyPr>
          <a:lstStyle/>
          <a:p>
            <a:r>
              <a:rPr lang="en-US" b="1" dirty="0">
                <a:solidFill>
                  <a:srgbClr val="0000FF"/>
                </a:solidFill>
              </a:rPr>
              <a:t>X</a:t>
            </a:r>
          </a:p>
        </p:txBody>
      </p:sp>
      <p:sp>
        <p:nvSpPr>
          <p:cNvPr id="67" name="Oval 66"/>
          <p:cNvSpPr/>
          <p:nvPr/>
        </p:nvSpPr>
        <p:spPr>
          <a:xfrm>
            <a:off x="5476384" y="1399267"/>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866917" y="1734684"/>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715189" y="3265991"/>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4915065" y="5409296"/>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997323" y="2224708"/>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63798" y="3514194"/>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4430311" y="5681460"/>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591148" y="3899118"/>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889523" y="5624752"/>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090145" y="4842288"/>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Diamond 88"/>
          <p:cNvSpPr/>
          <p:nvPr/>
        </p:nvSpPr>
        <p:spPr>
          <a:xfrm>
            <a:off x="5361536" y="4887648"/>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5940615" y="4643062"/>
            <a:ext cx="2505814" cy="1200329"/>
          </a:xfrm>
          <a:prstGeom prst="rect">
            <a:avLst/>
          </a:prstGeom>
          <a:noFill/>
        </p:spPr>
        <p:txBody>
          <a:bodyPr wrap="none" rtlCol="0">
            <a:spAutoFit/>
          </a:bodyPr>
          <a:lstStyle/>
          <a:p>
            <a:r>
              <a:rPr lang="en-US" dirty="0"/>
              <a:t>Integration of data types</a:t>
            </a:r>
          </a:p>
          <a:p>
            <a:r>
              <a:rPr lang="en-US" dirty="0"/>
              <a:t>    Mutation</a:t>
            </a:r>
          </a:p>
          <a:p>
            <a:r>
              <a:rPr lang="en-US" dirty="0"/>
              <a:t>    Expression </a:t>
            </a:r>
          </a:p>
          <a:p>
            <a:r>
              <a:rPr lang="en-US" dirty="0"/>
              <a:t>    PTM</a:t>
            </a:r>
          </a:p>
        </p:txBody>
      </p:sp>
      <p:sp>
        <p:nvSpPr>
          <p:cNvPr id="92" name="TextBox 91"/>
          <p:cNvSpPr txBox="1"/>
          <p:nvPr/>
        </p:nvSpPr>
        <p:spPr>
          <a:xfrm flipH="1">
            <a:off x="5926944" y="4908853"/>
            <a:ext cx="342524" cy="369332"/>
          </a:xfrm>
          <a:prstGeom prst="rect">
            <a:avLst/>
          </a:prstGeom>
          <a:noFill/>
        </p:spPr>
        <p:txBody>
          <a:bodyPr wrap="square" rtlCol="0">
            <a:spAutoFit/>
          </a:bodyPr>
          <a:lstStyle/>
          <a:p>
            <a:r>
              <a:rPr lang="en-US" b="1" dirty="0">
                <a:solidFill>
                  <a:srgbClr val="0000FF"/>
                </a:solidFill>
              </a:rPr>
              <a:t>X</a:t>
            </a:r>
          </a:p>
        </p:txBody>
      </p:sp>
      <p:sp>
        <p:nvSpPr>
          <p:cNvPr id="94" name="Oval 93"/>
          <p:cNvSpPr/>
          <p:nvPr/>
        </p:nvSpPr>
        <p:spPr>
          <a:xfrm>
            <a:off x="5950106" y="5253364"/>
            <a:ext cx="260812" cy="272165"/>
          </a:xfrm>
          <a:prstGeom prst="ellipse">
            <a:avLst/>
          </a:prstGeom>
          <a:solidFill>
            <a:schemeClr val="bg1">
              <a:lumMod val="5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Diamond 94"/>
          <p:cNvSpPr/>
          <p:nvPr/>
        </p:nvSpPr>
        <p:spPr>
          <a:xfrm>
            <a:off x="5989121" y="5577959"/>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Diamond 99"/>
          <p:cNvSpPr/>
          <p:nvPr/>
        </p:nvSpPr>
        <p:spPr>
          <a:xfrm>
            <a:off x="3295038" y="5272495"/>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Diamond 100"/>
          <p:cNvSpPr/>
          <p:nvPr/>
        </p:nvSpPr>
        <p:spPr>
          <a:xfrm>
            <a:off x="5757735" y="1389643"/>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Diamond 101"/>
          <p:cNvSpPr/>
          <p:nvPr/>
        </p:nvSpPr>
        <p:spPr>
          <a:xfrm>
            <a:off x="5517766" y="1190353"/>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Diamond 102"/>
          <p:cNvSpPr/>
          <p:nvPr/>
        </p:nvSpPr>
        <p:spPr>
          <a:xfrm>
            <a:off x="4096813" y="2128019"/>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7761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a:xfrm>
            <a:off x="399315" y="3539627"/>
            <a:ext cx="175705" cy="646856"/>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623700" y="4217281"/>
            <a:ext cx="484375" cy="409531"/>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575020" y="4122872"/>
            <a:ext cx="698011" cy="63611"/>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90717" y="4205939"/>
            <a:ext cx="593278" cy="595227"/>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575018" y="3666967"/>
            <a:ext cx="439298" cy="538973"/>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456069" y="4036479"/>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245274" y="1235715"/>
            <a:ext cx="4343069" cy="4877800"/>
          </a:xfrm>
          <a:prstGeom prst="rect">
            <a:avLst/>
          </a:prstGeom>
        </p:spPr>
      </p:pic>
      <p:sp>
        <p:nvSpPr>
          <p:cNvPr id="3" name="Slide Number Placeholder 2"/>
          <p:cNvSpPr>
            <a:spLocks noGrp="1"/>
          </p:cNvSpPr>
          <p:nvPr>
            <p:ph type="sldNum" sz="quarter" idx="12"/>
          </p:nvPr>
        </p:nvSpPr>
        <p:spPr/>
        <p:txBody>
          <a:bodyPr/>
          <a:lstStyle/>
          <a:p>
            <a:fld id="{94E7AB29-E49F-3040-B9E3-0707F1166A50}" type="slidenum">
              <a:rPr lang="en-US" smtClean="0"/>
              <a:t>58</a:t>
            </a:fld>
            <a:endParaRPr lang="en-US"/>
          </a:p>
        </p:txBody>
      </p:sp>
      <p:sp>
        <p:nvSpPr>
          <p:cNvPr id="2" name="Title 1"/>
          <p:cNvSpPr>
            <a:spLocks noGrp="1"/>
          </p:cNvSpPr>
          <p:nvPr>
            <p:ph type="title" idx="4294967295"/>
          </p:nvPr>
        </p:nvSpPr>
        <p:spPr>
          <a:xfrm>
            <a:off x="0" y="3175"/>
            <a:ext cx="9144000" cy="1143000"/>
          </a:xfrm>
        </p:spPr>
        <p:txBody>
          <a:bodyPr/>
          <a:lstStyle/>
          <a:p>
            <a:r>
              <a:rPr lang="en-US" dirty="0"/>
              <a:t>Challenges for Network Inference</a:t>
            </a:r>
          </a:p>
        </p:txBody>
      </p:sp>
      <p:sp>
        <p:nvSpPr>
          <p:cNvPr id="7" name="Oval 6"/>
          <p:cNvSpPr/>
          <p:nvPr/>
        </p:nvSpPr>
        <p:spPr>
          <a:xfrm>
            <a:off x="2415366" y="1643962"/>
            <a:ext cx="260812" cy="272165"/>
          </a:xfrm>
          <a:prstGeom prst="ellipse">
            <a:avLst/>
          </a:prstGeom>
          <a:noFill/>
          <a:ln w="635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80792" y="1507880"/>
            <a:ext cx="260812" cy="272165"/>
          </a:xfrm>
          <a:prstGeom prst="ellipse">
            <a:avLst/>
          </a:prstGeom>
          <a:noFill/>
          <a:ln w="635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92686" y="2424040"/>
            <a:ext cx="260812" cy="272165"/>
          </a:xfrm>
          <a:prstGeom prst="ellipse">
            <a:avLst/>
          </a:prstGeom>
          <a:noFill/>
          <a:ln w="635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endCxn id="8" idx="4"/>
          </p:cNvCxnSpPr>
          <p:nvPr/>
        </p:nvCxnSpPr>
        <p:spPr>
          <a:xfrm flipV="1">
            <a:off x="3277169" y="1780045"/>
            <a:ext cx="34031" cy="522028"/>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676178" y="2454472"/>
            <a:ext cx="464938" cy="85744"/>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642159" y="1916125"/>
            <a:ext cx="504614" cy="431307"/>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2579794" y="2662185"/>
            <a:ext cx="96384" cy="501744"/>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93258" y="1111026"/>
            <a:ext cx="1520068" cy="646331"/>
          </a:xfrm>
          <a:prstGeom prst="rect">
            <a:avLst/>
          </a:prstGeom>
          <a:noFill/>
        </p:spPr>
        <p:txBody>
          <a:bodyPr wrap="none" rtlCol="0">
            <a:spAutoFit/>
          </a:bodyPr>
          <a:lstStyle/>
          <a:p>
            <a:r>
              <a:rPr lang="en-US" dirty="0"/>
              <a:t>Missing nodes</a:t>
            </a:r>
          </a:p>
          <a:p>
            <a:r>
              <a:rPr lang="en-US" dirty="0"/>
              <a:t>and edges</a:t>
            </a:r>
          </a:p>
        </p:txBody>
      </p:sp>
      <p:sp>
        <p:nvSpPr>
          <p:cNvPr id="29" name="Oval 28"/>
          <p:cNvSpPr/>
          <p:nvPr/>
        </p:nvSpPr>
        <p:spPr>
          <a:xfrm>
            <a:off x="1757662" y="1167674"/>
            <a:ext cx="2131863" cy="206429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659343" y="2933903"/>
            <a:ext cx="1146468" cy="369332"/>
          </a:xfrm>
          <a:prstGeom prst="rect">
            <a:avLst/>
          </a:prstGeom>
          <a:noFill/>
        </p:spPr>
        <p:txBody>
          <a:bodyPr wrap="none" rtlCol="0">
            <a:spAutoFit/>
          </a:bodyPr>
          <a:lstStyle/>
          <a:p>
            <a:r>
              <a:rPr lang="en-US" dirty="0"/>
              <a:t>Study bias</a:t>
            </a:r>
          </a:p>
        </p:txBody>
      </p:sp>
      <p:sp>
        <p:nvSpPr>
          <p:cNvPr id="33" name="TextBox 32"/>
          <p:cNvSpPr txBox="1"/>
          <p:nvPr/>
        </p:nvSpPr>
        <p:spPr>
          <a:xfrm>
            <a:off x="3959343" y="804902"/>
            <a:ext cx="1445565" cy="646331"/>
          </a:xfrm>
          <a:prstGeom prst="rect">
            <a:avLst/>
          </a:prstGeom>
          <a:noFill/>
        </p:spPr>
        <p:txBody>
          <a:bodyPr wrap="none" rtlCol="0">
            <a:spAutoFit/>
          </a:bodyPr>
          <a:lstStyle/>
          <a:p>
            <a:r>
              <a:rPr lang="en-US" dirty="0"/>
              <a:t>False positive</a:t>
            </a:r>
          </a:p>
          <a:p>
            <a:r>
              <a:rPr lang="en-US" dirty="0"/>
              <a:t>     edges</a:t>
            </a:r>
          </a:p>
        </p:txBody>
      </p:sp>
      <p:sp>
        <p:nvSpPr>
          <p:cNvPr id="34" name="TextBox 33"/>
          <p:cNvSpPr txBox="1"/>
          <p:nvPr/>
        </p:nvSpPr>
        <p:spPr>
          <a:xfrm flipH="1">
            <a:off x="4237537" y="4722433"/>
            <a:ext cx="342524" cy="369332"/>
          </a:xfrm>
          <a:prstGeom prst="rect">
            <a:avLst/>
          </a:prstGeom>
          <a:noFill/>
        </p:spPr>
        <p:txBody>
          <a:bodyPr wrap="square" rtlCol="0">
            <a:spAutoFit/>
          </a:bodyPr>
          <a:lstStyle/>
          <a:p>
            <a:r>
              <a:rPr lang="en-US" b="1" dirty="0">
                <a:solidFill>
                  <a:srgbClr val="0000FF"/>
                </a:solidFill>
              </a:rPr>
              <a:t>X</a:t>
            </a:r>
          </a:p>
        </p:txBody>
      </p:sp>
      <p:sp>
        <p:nvSpPr>
          <p:cNvPr id="35" name="TextBox 34"/>
          <p:cNvSpPr txBox="1"/>
          <p:nvPr/>
        </p:nvSpPr>
        <p:spPr>
          <a:xfrm flipH="1">
            <a:off x="5072559" y="4779133"/>
            <a:ext cx="342524" cy="369332"/>
          </a:xfrm>
          <a:prstGeom prst="rect">
            <a:avLst/>
          </a:prstGeom>
          <a:noFill/>
        </p:spPr>
        <p:txBody>
          <a:bodyPr wrap="square" rtlCol="0">
            <a:spAutoFit/>
          </a:bodyPr>
          <a:lstStyle/>
          <a:p>
            <a:r>
              <a:rPr lang="en-US" b="1" dirty="0">
                <a:solidFill>
                  <a:srgbClr val="0000FF"/>
                </a:solidFill>
              </a:rPr>
              <a:t>X</a:t>
            </a:r>
          </a:p>
        </p:txBody>
      </p:sp>
      <p:sp>
        <p:nvSpPr>
          <p:cNvPr id="36" name="TextBox 35"/>
          <p:cNvSpPr txBox="1"/>
          <p:nvPr/>
        </p:nvSpPr>
        <p:spPr>
          <a:xfrm>
            <a:off x="1525188" y="4510355"/>
            <a:ext cx="983337" cy="369332"/>
          </a:xfrm>
          <a:prstGeom prst="rect">
            <a:avLst/>
          </a:prstGeom>
          <a:noFill/>
        </p:spPr>
        <p:txBody>
          <a:bodyPr wrap="none" rtlCol="0">
            <a:spAutoFit/>
          </a:bodyPr>
          <a:lstStyle/>
          <a:p>
            <a:r>
              <a:rPr lang="en-US" dirty="0"/>
              <a:t>Epistasis</a:t>
            </a:r>
          </a:p>
        </p:txBody>
      </p:sp>
      <p:sp>
        <p:nvSpPr>
          <p:cNvPr id="37" name="TextBox 36"/>
          <p:cNvSpPr txBox="1"/>
          <p:nvPr/>
        </p:nvSpPr>
        <p:spPr>
          <a:xfrm>
            <a:off x="1604566" y="4795422"/>
            <a:ext cx="438942" cy="646331"/>
          </a:xfrm>
          <a:prstGeom prst="rect">
            <a:avLst/>
          </a:prstGeom>
          <a:noFill/>
        </p:spPr>
        <p:txBody>
          <a:bodyPr wrap="none" rtlCol="0">
            <a:spAutoFit/>
          </a:bodyPr>
          <a:lstStyle/>
          <a:p>
            <a:r>
              <a:rPr lang="en-US" b="1" dirty="0">
                <a:solidFill>
                  <a:srgbClr val="0000FF"/>
                </a:solidFill>
              </a:rPr>
              <a:t>XX</a:t>
            </a:r>
          </a:p>
          <a:p>
            <a:r>
              <a:rPr lang="en-US" b="1" dirty="0">
                <a:solidFill>
                  <a:srgbClr val="0000FF"/>
                </a:solidFill>
              </a:rPr>
              <a:t>X</a:t>
            </a:r>
            <a:r>
              <a:rPr lang="en-US" b="1" dirty="0">
                <a:solidFill>
                  <a:srgbClr val="FFD43E"/>
                </a:solidFill>
              </a:rPr>
              <a:t>X</a:t>
            </a:r>
          </a:p>
        </p:txBody>
      </p:sp>
      <p:sp>
        <p:nvSpPr>
          <p:cNvPr id="38" name="Rectangle 37"/>
          <p:cNvSpPr/>
          <p:nvPr/>
        </p:nvSpPr>
        <p:spPr>
          <a:xfrm>
            <a:off x="433389" y="3967796"/>
            <a:ext cx="311804" cy="369332"/>
          </a:xfrm>
          <a:prstGeom prst="rect">
            <a:avLst/>
          </a:prstGeom>
        </p:spPr>
        <p:txBody>
          <a:bodyPr wrap="none">
            <a:spAutoFit/>
          </a:bodyPr>
          <a:lstStyle/>
          <a:p>
            <a:r>
              <a:rPr lang="en-US" b="1" dirty="0">
                <a:solidFill>
                  <a:srgbClr val="FFD43E"/>
                </a:solidFill>
              </a:rPr>
              <a:t>X</a:t>
            </a:r>
            <a:endParaRPr lang="en-US" dirty="0"/>
          </a:p>
        </p:txBody>
      </p:sp>
      <p:sp>
        <p:nvSpPr>
          <p:cNvPr id="41" name="Oval 40"/>
          <p:cNvSpPr/>
          <p:nvPr/>
        </p:nvSpPr>
        <p:spPr>
          <a:xfrm>
            <a:off x="1207674" y="3979135"/>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923453" y="3492789"/>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963139" y="4494980"/>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257512" y="3403544"/>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1910748" y="5067584"/>
            <a:ext cx="916612" cy="369332"/>
          </a:xfrm>
          <a:prstGeom prst="rect">
            <a:avLst/>
          </a:prstGeom>
          <a:noFill/>
        </p:spPr>
        <p:txBody>
          <a:bodyPr wrap="none" rtlCol="0">
            <a:spAutoFit/>
          </a:bodyPr>
          <a:lstStyle/>
          <a:p>
            <a:r>
              <a:rPr lang="en-US" dirty="0"/>
              <a:t>Positive</a:t>
            </a:r>
          </a:p>
        </p:txBody>
      </p:sp>
      <p:sp>
        <p:nvSpPr>
          <p:cNvPr id="66" name="TextBox 65"/>
          <p:cNvSpPr txBox="1"/>
          <p:nvPr/>
        </p:nvSpPr>
        <p:spPr>
          <a:xfrm>
            <a:off x="1910744" y="4806764"/>
            <a:ext cx="1015460" cy="369332"/>
          </a:xfrm>
          <a:prstGeom prst="rect">
            <a:avLst/>
          </a:prstGeom>
          <a:noFill/>
        </p:spPr>
        <p:txBody>
          <a:bodyPr wrap="none" rtlCol="0">
            <a:spAutoFit/>
          </a:bodyPr>
          <a:lstStyle/>
          <a:p>
            <a:r>
              <a:rPr lang="en-US" dirty="0"/>
              <a:t>Negative</a:t>
            </a:r>
          </a:p>
        </p:txBody>
      </p:sp>
      <p:sp>
        <p:nvSpPr>
          <p:cNvPr id="67" name="Oval 66"/>
          <p:cNvSpPr/>
          <p:nvPr/>
        </p:nvSpPr>
        <p:spPr>
          <a:xfrm>
            <a:off x="5476384" y="1399267"/>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866917" y="1734684"/>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715189" y="3265991"/>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4915065" y="5409296"/>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997323" y="2224708"/>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63798" y="3514194"/>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998146" y="1841340"/>
            <a:ext cx="260812" cy="272165"/>
          </a:xfrm>
          <a:prstGeom prst="ellipse">
            <a:avLst/>
          </a:prstGeom>
          <a:solidFill>
            <a:schemeClr val="bg1">
              <a:lumMod val="5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994519" y="1485191"/>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6542983" y="1039815"/>
            <a:ext cx="2575945" cy="369332"/>
          </a:xfrm>
          <a:prstGeom prst="rect">
            <a:avLst/>
          </a:prstGeom>
          <a:noFill/>
        </p:spPr>
        <p:txBody>
          <a:bodyPr wrap="none" rtlCol="0">
            <a:spAutoFit/>
          </a:bodyPr>
          <a:lstStyle/>
          <a:p>
            <a:r>
              <a:rPr lang="en-US" dirty="0"/>
              <a:t>Tissue specific expression</a:t>
            </a:r>
          </a:p>
        </p:txBody>
      </p:sp>
      <p:sp>
        <p:nvSpPr>
          <p:cNvPr id="78" name="Oval 77"/>
          <p:cNvSpPr/>
          <p:nvPr/>
        </p:nvSpPr>
        <p:spPr>
          <a:xfrm>
            <a:off x="7009486" y="2190684"/>
            <a:ext cx="260812" cy="272165"/>
          </a:xfrm>
          <a:prstGeom prst="ellipse">
            <a:avLst/>
          </a:prstGeom>
          <a:solidFill>
            <a:schemeClr val="bg1">
              <a:lumMod val="50000"/>
            </a:schemeClr>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4430311" y="5681460"/>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591148" y="3899118"/>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4560023" y="2068524"/>
            <a:ext cx="311804" cy="369332"/>
          </a:xfrm>
          <a:prstGeom prst="rect">
            <a:avLst/>
          </a:prstGeom>
          <a:noFill/>
        </p:spPr>
        <p:txBody>
          <a:bodyPr wrap="none" rtlCol="0">
            <a:spAutoFit/>
          </a:bodyPr>
          <a:lstStyle/>
          <a:p>
            <a:r>
              <a:rPr lang="en-US" b="1" dirty="0">
                <a:solidFill>
                  <a:srgbClr val="FF0000"/>
                </a:solidFill>
              </a:rPr>
              <a:t>X</a:t>
            </a:r>
          </a:p>
        </p:txBody>
      </p:sp>
      <p:sp>
        <p:nvSpPr>
          <p:cNvPr id="82" name="TextBox 81"/>
          <p:cNvSpPr txBox="1"/>
          <p:nvPr/>
        </p:nvSpPr>
        <p:spPr>
          <a:xfrm>
            <a:off x="7247620" y="1421671"/>
            <a:ext cx="1213155" cy="369332"/>
          </a:xfrm>
          <a:prstGeom prst="rect">
            <a:avLst/>
          </a:prstGeom>
          <a:noFill/>
        </p:spPr>
        <p:txBody>
          <a:bodyPr wrap="none" rtlCol="0">
            <a:spAutoFit/>
          </a:bodyPr>
          <a:lstStyle/>
          <a:p>
            <a:r>
              <a:rPr lang="en-US" dirty="0"/>
              <a:t>Ubiquitous</a:t>
            </a:r>
          </a:p>
        </p:txBody>
      </p:sp>
      <p:sp>
        <p:nvSpPr>
          <p:cNvPr id="83" name="TextBox 82"/>
          <p:cNvSpPr txBox="1"/>
          <p:nvPr/>
        </p:nvSpPr>
        <p:spPr>
          <a:xfrm>
            <a:off x="7270300" y="1784831"/>
            <a:ext cx="952567" cy="369332"/>
          </a:xfrm>
          <a:prstGeom prst="rect">
            <a:avLst/>
          </a:prstGeom>
          <a:noFill/>
        </p:spPr>
        <p:txBody>
          <a:bodyPr wrap="none" rtlCol="0">
            <a:spAutoFit/>
          </a:bodyPr>
          <a:lstStyle/>
          <a:p>
            <a:r>
              <a:rPr lang="en-US" dirty="0"/>
              <a:t>Tissue A</a:t>
            </a:r>
          </a:p>
        </p:txBody>
      </p:sp>
      <p:sp>
        <p:nvSpPr>
          <p:cNvPr id="84" name="TextBox 83"/>
          <p:cNvSpPr txBox="1"/>
          <p:nvPr/>
        </p:nvSpPr>
        <p:spPr>
          <a:xfrm>
            <a:off x="7268717" y="2131779"/>
            <a:ext cx="944564" cy="369332"/>
          </a:xfrm>
          <a:prstGeom prst="rect">
            <a:avLst/>
          </a:prstGeom>
          <a:noFill/>
        </p:spPr>
        <p:txBody>
          <a:bodyPr wrap="none" rtlCol="0">
            <a:spAutoFit/>
          </a:bodyPr>
          <a:lstStyle/>
          <a:p>
            <a:r>
              <a:rPr lang="en-US" dirty="0"/>
              <a:t>Tissue B</a:t>
            </a:r>
          </a:p>
        </p:txBody>
      </p:sp>
      <p:sp>
        <p:nvSpPr>
          <p:cNvPr id="85" name="TextBox 84"/>
          <p:cNvSpPr txBox="1"/>
          <p:nvPr/>
        </p:nvSpPr>
        <p:spPr>
          <a:xfrm>
            <a:off x="7270298" y="2468949"/>
            <a:ext cx="832530" cy="369332"/>
          </a:xfrm>
          <a:prstGeom prst="rect">
            <a:avLst/>
          </a:prstGeom>
          <a:noFill/>
        </p:spPr>
        <p:txBody>
          <a:bodyPr wrap="none" rtlCol="0">
            <a:spAutoFit/>
          </a:bodyPr>
          <a:lstStyle/>
          <a:p>
            <a:r>
              <a:rPr lang="en-US" dirty="0"/>
              <a:t>Cancer</a:t>
            </a:r>
          </a:p>
        </p:txBody>
      </p:sp>
      <p:sp>
        <p:nvSpPr>
          <p:cNvPr id="86" name="TextBox 85"/>
          <p:cNvSpPr txBox="1"/>
          <p:nvPr/>
        </p:nvSpPr>
        <p:spPr>
          <a:xfrm>
            <a:off x="6996555" y="2462961"/>
            <a:ext cx="291629" cy="369332"/>
          </a:xfrm>
          <a:prstGeom prst="rect">
            <a:avLst/>
          </a:prstGeom>
          <a:noFill/>
        </p:spPr>
        <p:txBody>
          <a:bodyPr wrap="none" rtlCol="0">
            <a:spAutoFit/>
          </a:bodyPr>
          <a:lstStyle/>
          <a:p>
            <a:r>
              <a:rPr lang="en-US" dirty="0"/>
              <a:t>?</a:t>
            </a:r>
          </a:p>
        </p:txBody>
      </p:sp>
      <p:sp>
        <p:nvSpPr>
          <p:cNvPr id="87" name="Oval 86"/>
          <p:cNvSpPr/>
          <p:nvPr/>
        </p:nvSpPr>
        <p:spPr>
          <a:xfrm>
            <a:off x="3889523" y="5624752"/>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090145" y="4842288"/>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Diamond 88"/>
          <p:cNvSpPr/>
          <p:nvPr/>
        </p:nvSpPr>
        <p:spPr>
          <a:xfrm>
            <a:off x="5361536" y="4887648"/>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5940615" y="4643062"/>
            <a:ext cx="2505814" cy="1200329"/>
          </a:xfrm>
          <a:prstGeom prst="rect">
            <a:avLst/>
          </a:prstGeom>
          <a:noFill/>
        </p:spPr>
        <p:txBody>
          <a:bodyPr wrap="none" rtlCol="0">
            <a:spAutoFit/>
          </a:bodyPr>
          <a:lstStyle/>
          <a:p>
            <a:r>
              <a:rPr lang="en-US" dirty="0"/>
              <a:t>Integration of data types</a:t>
            </a:r>
          </a:p>
          <a:p>
            <a:r>
              <a:rPr lang="en-US" dirty="0"/>
              <a:t>    Mutation</a:t>
            </a:r>
          </a:p>
          <a:p>
            <a:r>
              <a:rPr lang="en-US" dirty="0"/>
              <a:t>    Expression </a:t>
            </a:r>
          </a:p>
          <a:p>
            <a:r>
              <a:rPr lang="en-US" dirty="0"/>
              <a:t>    PTM</a:t>
            </a:r>
          </a:p>
        </p:txBody>
      </p:sp>
      <p:sp>
        <p:nvSpPr>
          <p:cNvPr id="91" name="Oval 90"/>
          <p:cNvSpPr/>
          <p:nvPr/>
        </p:nvSpPr>
        <p:spPr>
          <a:xfrm>
            <a:off x="5044785" y="3657234"/>
            <a:ext cx="630030" cy="62112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flipH="1">
            <a:off x="5926944" y="4908853"/>
            <a:ext cx="342524" cy="369332"/>
          </a:xfrm>
          <a:prstGeom prst="rect">
            <a:avLst/>
          </a:prstGeom>
          <a:noFill/>
        </p:spPr>
        <p:txBody>
          <a:bodyPr wrap="square" rtlCol="0">
            <a:spAutoFit/>
          </a:bodyPr>
          <a:lstStyle/>
          <a:p>
            <a:r>
              <a:rPr lang="en-US" b="1" dirty="0">
                <a:solidFill>
                  <a:srgbClr val="0000FF"/>
                </a:solidFill>
              </a:rPr>
              <a:t>X</a:t>
            </a:r>
          </a:p>
        </p:txBody>
      </p:sp>
      <p:sp>
        <p:nvSpPr>
          <p:cNvPr id="94" name="Oval 93"/>
          <p:cNvSpPr/>
          <p:nvPr/>
        </p:nvSpPr>
        <p:spPr>
          <a:xfrm>
            <a:off x="5950106" y="5253364"/>
            <a:ext cx="260812" cy="272165"/>
          </a:xfrm>
          <a:prstGeom prst="ellipse">
            <a:avLst/>
          </a:prstGeom>
          <a:solidFill>
            <a:schemeClr val="bg1">
              <a:lumMod val="5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Diamond 94"/>
          <p:cNvSpPr/>
          <p:nvPr/>
        </p:nvSpPr>
        <p:spPr>
          <a:xfrm>
            <a:off x="5989121" y="5577959"/>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Diamond 99"/>
          <p:cNvSpPr/>
          <p:nvPr/>
        </p:nvSpPr>
        <p:spPr>
          <a:xfrm>
            <a:off x="3295038" y="5272495"/>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Diamond 100"/>
          <p:cNvSpPr/>
          <p:nvPr/>
        </p:nvSpPr>
        <p:spPr>
          <a:xfrm>
            <a:off x="5757735" y="1389643"/>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Diamond 101"/>
          <p:cNvSpPr/>
          <p:nvPr/>
        </p:nvSpPr>
        <p:spPr>
          <a:xfrm>
            <a:off x="5517766" y="1190353"/>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Diamond 102"/>
          <p:cNvSpPr/>
          <p:nvPr/>
        </p:nvSpPr>
        <p:spPr>
          <a:xfrm>
            <a:off x="4096813" y="2128019"/>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11612" y="5545382"/>
            <a:ext cx="1914688" cy="1384995"/>
          </a:xfrm>
          <a:prstGeom prst="rect">
            <a:avLst/>
          </a:prstGeom>
          <a:noFill/>
        </p:spPr>
        <p:txBody>
          <a:bodyPr wrap="square" rtlCol="0">
            <a:spAutoFit/>
          </a:bodyPr>
          <a:lstStyle/>
          <a:p>
            <a:r>
              <a:rPr lang="en-US" sz="1400" b="1" dirty="0"/>
              <a:t>Network Type?</a:t>
            </a:r>
          </a:p>
          <a:p>
            <a:r>
              <a:rPr lang="en-US" sz="1400" dirty="0"/>
              <a:t>Protein interactions</a:t>
            </a:r>
          </a:p>
          <a:p>
            <a:r>
              <a:rPr lang="en-US" sz="1400" dirty="0"/>
              <a:t>Regulatory interactions</a:t>
            </a:r>
          </a:p>
          <a:p>
            <a:r>
              <a:rPr lang="en-US" sz="1400" dirty="0"/>
              <a:t>Genetic interactions</a:t>
            </a:r>
          </a:p>
          <a:p>
            <a:r>
              <a:rPr lang="en-US" sz="1400" dirty="0"/>
              <a:t>Metabolic interactions</a:t>
            </a:r>
          </a:p>
          <a:p>
            <a:r>
              <a:rPr lang="en-US" sz="1400" dirty="0"/>
              <a:t>PTMs …</a:t>
            </a:r>
          </a:p>
        </p:txBody>
      </p:sp>
      <p:sp>
        <p:nvSpPr>
          <p:cNvPr id="118" name="Isosceles Triangle 117"/>
          <p:cNvSpPr/>
          <p:nvPr/>
        </p:nvSpPr>
        <p:spPr>
          <a:xfrm rot="1754647">
            <a:off x="4973692" y="2426595"/>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Isosceles Triangle 118"/>
          <p:cNvSpPr/>
          <p:nvPr/>
        </p:nvSpPr>
        <p:spPr>
          <a:xfrm rot="19202265">
            <a:off x="4603756" y="1721590"/>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Isosceles Triangle 119"/>
          <p:cNvSpPr/>
          <p:nvPr/>
        </p:nvSpPr>
        <p:spPr>
          <a:xfrm rot="16200000">
            <a:off x="7213663" y="3531237"/>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Isosceles Triangle 120"/>
          <p:cNvSpPr/>
          <p:nvPr/>
        </p:nvSpPr>
        <p:spPr>
          <a:xfrm rot="444413">
            <a:off x="4359454" y="3673326"/>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Isosceles Triangle 121"/>
          <p:cNvSpPr/>
          <p:nvPr/>
        </p:nvSpPr>
        <p:spPr>
          <a:xfrm rot="12276204">
            <a:off x="3966232" y="5452602"/>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a:off x="5381265" y="1611514"/>
            <a:ext cx="304971" cy="159421"/>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7384585" y="3821031"/>
            <a:ext cx="0" cy="319719"/>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7384587" y="3973431"/>
            <a:ext cx="304971" cy="0"/>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427015" y="3650023"/>
            <a:ext cx="304971" cy="0"/>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a:xfrm>
            <a:off x="7783696" y="3445295"/>
            <a:ext cx="1130876" cy="369332"/>
          </a:xfrm>
          <a:prstGeom prst="rect">
            <a:avLst/>
          </a:prstGeom>
          <a:noFill/>
        </p:spPr>
        <p:txBody>
          <a:bodyPr wrap="none" rtlCol="0">
            <a:spAutoFit/>
          </a:bodyPr>
          <a:lstStyle/>
          <a:p>
            <a:r>
              <a:rPr lang="en-US" dirty="0"/>
              <a:t>Activation</a:t>
            </a:r>
          </a:p>
        </p:txBody>
      </p:sp>
      <p:sp>
        <p:nvSpPr>
          <p:cNvPr id="128" name="TextBox 127"/>
          <p:cNvSpPr txBox="1"/>
          <p:nvPr/>
        </p:nvSpPr>
        <p:spPr>
          <a:xfrm>
            <a:off x="7783696" y="3763713"/>
            <a:ext cx="1084214" cy="369332"/>
          </a:xfrm>
          <a:prstGeom prst="rect">
            <a:avLst/>
          </a:prstGeom>
          <a:noFill/>
        </p:spPr>
        <p:txBody>
          <a:bodyPr wrap="none" rtlCol="0">
            <a:spAutoFit/>
          </a:bodyPr>
          <a:lstStyle/>
          <a:p>
            <a:r>
              <a:rPr lang="en-US" dirty="0"/>
              <a:t>Inhibition</a:t>
            </a:r>
          </a:p>
        </p:txBody>
      </p:sp>
      <p:cxnSp>
        <p:nvCxnSpPr>
          <p:cNvPr id="129" name="Straight Connector 128"/>
          <p:cNvCxnSpPr/>
          <p:nvPr/>
        </p:nvCxnSpPr>
        <p:spPr>
          <a:xfrm>
            <a:off x="5056815" y="4766637"/>
            <a:ext cx="0" cy="383055"/>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4798658" y="5289500"/>
            <a:ext cx="234855" cy="297224"/>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7212662" y="3134091"/>
            <a:ext cx="1533142" cy="369332"/>
          </a:xfrm>
          <a:prstGeom prst="rect">
            <a:avLst/>
          </a:prstGeom>
          <a:noFill/>
        </p:spPr>
        <p:txBody>
          <a:bodyPr wrap="none" rtlCol="0">
            <a:spAutoFit/>
          </a:bodyPr>
          <a:lstStyle/>
          <a:p>
            <a:r>
              <a:rPr lang="en-US" dirty="0"/>
              <a:t>Edge direction</a:t>
            </a:r>
          </a:p>
        </p:txBody>
      </p:sp>
      <p:sp>
        <p:nvSpPr>
          <p:cNvPr id="32" name="TextBox 31"/>
          <p:cNvSpPr txBox="1"/>
          <p:nvPr/>
        </p:nvSpPr>
        <p:spPr>
          <a:xfrm>
            <a:off x="4691123" y="1712004"/>
            <a:ext cx="311804" cy="369332"/>
          </a:xfrm>
          <a:prstGeom prst="rect">
            <a:avLst/>
          </a:prstGeom>
          <a:noFill/>
        </p:spPr>
        <p:txBody>
          <a:bodyPr wrap="none" rtlCol="0">
            <a:spAutoFit/>
          </a:bodyPr>
          <a:lstStyle/>
          <a:p>
            <a:r>
              <a:rPr lang="en-US" b="1" dirty="0">
                <a:solidFill>
                  <a:srgbClr val="FF0000"/>
                </a:solidFill>
              </a:rPr>
              <a:t>X</a:t>
            </a:r>
          </a:p>
        </p:txBody>
      </p:sp>
      <p:sp>
        <p:nvSpPr>
          <p:cNvPr id="30" name="Oval 29"/>
          <p:cNvSpPr/>
          <p:nvPr/>
        </p:nvSpPr>
        <p:spPr>
          <a:xfrm>
            <a:off x="4915065" y="2029719"/>
            <a:ext cx="630030" cy="62112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447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a:xfrm>
            <a:off x="399315" y="3539627"/>
            <a:ext cx="175705" cy="646856"/>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623700" y="4217281"/>
            <a:ext cx="484375" cy="409531"/>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575020" y="4122872"/>
            <a:ext cx="698011" cy="63611"/>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90717" y="4205939"/>
            <a:ext cx="593278" cy="595227"/>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575018" y="3666967"/>
            <a:ext cx="439298" cy="538973"/>
          </a:xfrm>
          <a:prstGeom prst="line">
            <a:avLst/>
          </a:prstGeom>
          <a:ln w="984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456069" y="4036479"/>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245274" y="1235715"/>
            <a:ext cx="4343069" cy="4877800"/>
          </a:xfrm>
          <a:prstGeom prst="rect">
            <a:avLst/>
          </a:prstGeom>
        </p:spPr>
      </p:pic>
      <p:sp>
        <p:nvSpPr>
          <p:cNvPr id="3" name="Slide Number Placeholder 2"/>
          <p:cNvSpPr>
            <a:spLocks noGrp="1"/>
          </p:cNvSpPr>
          <p:nvPr>
            <p:ph type="sldNum" sz="quarter" idx="12"/>
          </p:nvPr>
        </p:nvSpPr>
        <p:spPr/>
        <p:txBody>
          <a:bodyPr/>
          <a:lstStyle/>
          <a:p>
            <a:fld id="{94E7AB29-E49F-3040-B9E3-0707F1166A50}" type="slidenum">
              <a:rPr lang="en-US" smtClean="0"/>
              <a:t>59</a:t>
            </a:fld>
            <a:endParaRPr lang="en-US"/>
          </a:p>
        </p:txBody>
      </p:sp>
      <p:sp>
        <p:nvSpPr>
          <p:cNvPr id="2" name="Title 1"/>
          <p:cNvSpPr>
            <a:spLocks noGrp="1"/>
          </p:cNvSpPr>
          <p:nvPr>
            <p:ph type="title" idx="4294967295"/>
          </p:nvPr>
        </p:nvSpPr>
        <p:spPr>
          <a:xfrm>
            <a:off x="0" y="3175"/>
            <a:ext cx="9144000" cy="1143000"/>
          </a:xfrm>
        </p:spPr>
        <p:txBody>
          <a:bodyPr/>
          <a:lstStyle/>
          <a:p>
            <a:r>
              <a:rPr lang="en-US" dirty="0"/>
              <a:t>Challenges for Network Inference</a:t>
            </a:r>
          </a:p>
        </p:txBody>
      </p:sp>
      <p:sp>
        <p:nvSpPr>
          <p:cNvPr id="7" name="Oval 6"/>
          <p:cNvSpPr/>
          <p:nvPr/>
        </p:nvSpPr>
        <p:spPr>
          <a:xfrm>
            <a:off x="2415366" y="1643962"/>
            <a:ext cx="260812" cy="272165"/>
          </a:xfrm>
          <a:prstGeom prst="ellipse">
            <a:avLst/>
          </a:prstGeom>
          <a:noFill/>
          <a:ln w="635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180792" y="1507880"/>
            <a:ext cx="260812" cy="272165"/>
          </a:xfrm>
          <a:prstGeom prst="ellipse">
            <a:avLst/>
          </a:prstGeom>
          <a:noFill/>
          <a:ln w="635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92686" y="2424040"/>
            <a:ext cx="260812" cy="272165"/>
          </a:xfrm>
          <a:prstGeom prst="ellipse">
            <a:avLst/>
          </a:prstGeom>
          <a:noFill/>
          <a:ln w="635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endCxn id="8" idx="4"/>
          </p:cNvCxnSpPr>
          <p:nvPr/>
        </p:nvCxnSpPr>
        <p:spPr>
          <a:xfrm flipV="1">
            <a:off x="3277169" y="1780045"/>
            <a:ext cx="34031" cy="522028"/>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676178" y="2454472"/>
            <a:ext cx="464938" cy="85744"/>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642159" y="1916125"/>
            <a:ext cx="504614" cy="431307"/>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2579794" y="2662185"/>
            <a:ext cx="96384" cy="501744"/>
          </a:xfrm>
          <a:prstGeom prst="line">
            <a:avLst/>
          </a:prstGeom>
          <a:ln w="508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93258" y="1111026"/>
            <a:ext cx="1520068" cy="646331"/>
          </a:xfrm>
          <a:prstGeom prst="rect">
            <a:avLst/>
          </a:prstGeom>
          <a:noFill/>
        </p:spPr>
        <p:txBody>
          <a:bodyPr wrap="none" rtlCol="0">
            <a:spAutoFit/>
          </a:bodyPr>
          <a:lstStyle/>
          <a:p>
            <a:r>
              <a:rPr lang="en-US" dirty="0"/>
              <a:t>Missing nodes</a:t>
            </a:r>
          </a:p>
          <a:p>
            <a:r>
              <a:rPr lang="en-US" dirty="0"/>
              <a:t>and edges</a:t>
            </a:r>
          </a:p>
        </p:txBody>
      </p:sp>
      <p:sp>
        <p:nvSpPr>
          <p:cNvPr id="29" name="Oval 28"/>
          <p:cNvSpPr/>
          <p:nvPr/>
        </p:nvSpPr>
        <p:spPr>
          <a:xfrm>
            <a:off x="1757662" y="1167674"/>
            <a:ext cx="2131863" cy="206429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915065" y="2029719"/>
            <a:ext cx="630030" cy="62112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659343" y="2933903"/>
            <a:ext cx="1146468" cy="369332"/>
          </a:xfrm>
          <a:prstGeom prst="rect">
            <a:avLst/>
          </a:prstGeom>
          <a:noFill/>
        </p:spPr>
        <p:txBody>
          <a:bodyPr wrap="none" rtlCol="0">
            <a:spAutoFit/>
          </a:bodyPr>
          <a:lstStyle/>
          <a:p>
            <a:r>
              <a:rPr lang="en-US" dirty="0"/>
              <a:t>Study bias</a:t>
            </a:r>
          </a:p>
        </p:txBody>
      </p:sp>
      <p:sp>
        <p:nvSpPr>
          <p:cNvPr id="33" name="TextBox 32"/>
          <p:cNvSpPr txBox="1"/>
          <p:nvPr/>
        </p:nvSpPr>
        <p:spPr>
          <a:xfrm>
            <a:off x="3959343" y="804902"/>
            <a:ext cx="1445565" cy="646331"/>
          </a:xfrm>
          <a:prstGeom prst="rect">
            <a:avLst/>
          </a:prstGeom>
          <a:noFill/>
        </p:spPr>
        <p:txBody>
          <a:bodyPr wrap="none" rtlCol="0">
            <a:spAutoFit/>
          </a:bodyPr>
          <a:lstStyle/>
          <a:p>
            <a:r>
              <a:rPr lang="en-US" dirty="0"/>
              <a:t>False positive</a:t>
            </a:r>
          </a:p>
          <a:p>
            <a:r>
              <a:rPr lang="en-US" dirty="0"/>
              <a:t>     edges</a:t>
            </a:r>
          </a:p>
        </p:txBody>
      </p:sp>
      <p:sp>
        <p:nvSpPr>
          <p:cNvPr id="34" name="TextBox 33"/>
          <p:cNvSpPr txBox="1"/>
          <p:nvPr/>
        </p:nvSpPr>
        <p:spPr>
          <a:xfrm flipH="1">
            <a:off x="4237537" y="4722433"/>
            <a:ext cx="342524" cy="369332"/>
          </a:xfrm>
          <a:prstGeom prst="rect">
            <a:avLst/>
          </a:prstGeom>
          <a:noFill/>
        </p:spPr>
        <p:txBody>
          <a:bodyPr wrap="square" rtlCol="0">
            <a:spAutoFit/>
          </a:bodyPr>
          <a:lstStyle/>
          <a:p>
            <a:r>
              <a:rPr lang="en-US" b="1" dirty="0">
                <a:solidFill>
                  <a:srgbClr val="0000FF"/>
                </a:solidFill>
              </a:rPr>
              <a:t>X</a:t>
            </a:r>
          </a:p>
        </p:txBody>
      </p:sp>
      <p:sp>
        <p:nvSpPr>
          <p:cNvPr id="35" name="TextBox 34"/>
          <p:cNvSpPr txBox="1"/>
          <p:nvPr/>
        </p:nvSpPr>
        <p:spPr>
          <a:xfrm flipH="1">
            <a:off x="5072559" y="4779133"/>
            <a:ext cx="342524" cy="369332"/>
          </a:xfrm>
          <a:prstGeom prst="rect">
            <a:avLst/>
          </a:prstGeom>
          <a:noFill/>
        </p:spPr>
        <p:txBody>
          <a:bodyPr wrap="square" rtlCol="0">
            <a:spAutoFit/>
          </a:bodyPr>
          <a:lstStyle/>
          <a:p>
            <a:r>
              <a:rPr lang="en-US" b="1" dirty="0">
                <a:solidFill>
                  <a:srgbClr val="0000FF"/>
                </a:solidFill>
              </a:rPr>
              <a:t>X</a:t>
            </a:r>
          </a:p>
        </p:txBody>
      </p:sp>
      <p:sp>
        <p:nvSpPr>
          <p:cNvPr id="36" name="TextBox 35"/>
          <p:cNvSpPr txBox="1"/>
          <p:nvPr/>
        </p:nvSpPr>
        <p:spPr>
          <a:xfrm>
            <a:off x="1525188" y="4510355"/>
            <a:ext cx="983337" cy="369332"/>
          </a:xfrm>
          <a:prstGeom prst="rect">
            <a:avLst/>
          </a:prstGeom>
          <a:noFill/>
        </p:spPr>
        <p:txBody>
          <a:bodyPr wrap="none" rtlCol="0">
            <a:spAutoFit/>
          </a:bodyPr>
          <a:lstStyle/>
          <a:p>
            <a:r>
              <a:rPr lang="en-US" dirty="0"/>
              <a:t>Epistasis</a:t>
            </a:r>
          </a:p>
        </p:txBody>
      </p:sp>
      <p:sp>
        <p:nvSpPr>
          <p:cNvPr id="37" name="TextBox 36"/>
          <p:cNvSpPr txBox="1"/>
          <p:nvPr/>
        </p:nvSpPr>
        <p:spPr>
          <a:xfrm>
            <a:off x="1604566" y="4795422"/>
            <a:ext cx="438942" cy="646331"/>
          </a:xfrm>
          <a:prstGeom prst="rect">
            <a:avLst/>
          </a:prstGeom>
          <a:noFill/>
        </p:spPr>
        <p:txBody>
          <a:bodyPr wrap="none" rtlCol="0">
            <a:spAutoFit/>
          </a:bodyPr>
          <a:lstStyle/>
          <a:p>
            <a:r>
              <a:rPr lang="en-US" b="1" dirty="0">
                <a:solidFill>
                  <a:srgbClr val="0000FF"/>
                </a:solidFill>
              </a:rPr>
              <a:t>XX</a:t>
            </a:r>
          </a:p>
          <a:p>
            <a:r>
              <a:rPr lang="en-US" b="1" dirty="0">
                <a:solidFill>
                  <a:srgbClr val="0000FF"/>
                </a:solidFill>
              </a:rPr>
              <a:t>X</a:t>
            </a:r>
            <a:r>
              <a:rPr lang="en-US" b="1" dirty="0">
                <a:solidFill>
                  <a:srgbClr val="FFD43E"/>
                </a:solidFill>
              </a:rPr>
              <a:t>X</a:t>
            </a:r>
          </a:p>
        </p:txBody>
      </p:sp>
      <p:sp>
        <p:nvSpPr>
          <p:cNvPr id="38" name="Rectangle 37"/>
          <p:cNvSpPr/>
          <p:nvPr/>
        </p:nvSpPr>
        <p:spPr>
          <a:xfrm>
            <a:off x="433389" y="3967796"/>
            <a:ext cx="311804" cy="369332"/>
          </a:xfrm>
          <a:prstGeom prst="rect">
            <a:avLst/>
          </a:prstGeom>
        </p:spPr>
        <p:txBody>
          <a:bodyPr wrap="none">
            <a:spAutoFit/>
          </a:bodyPr>
          <a:lstStyle/>
          <a:p>
            <a:r>
              <a:rPr lang="en-US" b="1" dirty="0">
                <a:solidFill>
                  <a:srgbClr val="FFD43E"/>
                </a:solidFill>
              </a:rPr>
              <a:t>X</a:t>
            </a:r>
            <a:endParaRPr lang="en-US" dirty="0"/>
          </a:p>
        </p:txBody>
      </p:sp>
      <p:sp>
        <p:nvSpPr>
          <p:cNvPr id="41" name="Oval 40"/>
          <p:cNvSpPr/>
          <p:nvPr/>
        </p:nvSpPr>
        <p:spPr>
          <a:xfrm>
            <a:off x="1207674" y="3979135"/>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923453" y="3492789"/>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963139" y="4494980"/>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257512" y="3403544"/>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1910748" y="5067584"/>
            <a:ext cx="916612" cy="369332"/>
          </a:xfrm>
          <a:prstGeom prst="rect">
            <a:avLst/>
          </a:prstGeom>
          <a:noFill/>
        </p:spPr>
        <p:txBody>
          <a:bodyPr wrap="none" rtlCol="0">
            <a:spAutoFit/>
          </a:bodyPr>
          <a:lstStyle/>
          <a:p>
            <a:r>
              <a:rPr lang="en-US" dirty="0"/>
              <a:t>Positive</a:t>
            </a:r>
          </a:p>
        </p:txBody>
      </p:sp>
      <p:sp>
        <p:nvSpPr>
          <p:cNvPr id="66" name="TextBox 65"/>
          <p:cNvSpPr txBox="1"/>
          <p:nvPr/>
        </p:nvSpPr>
        <p:spPr>
          <a:xfrm>
            <a:off x="1910744" y="4806764"/>
            <a:ext cx="1015460" cy="369332"/>
          </a:xfrm>
          <a:prstGeom prst="rect">
            <a:avLst/>
          </a:prstGeom>
          <a:noFill/>
        </p:spPr>
        <p:txBody>
          <a:bodyPr wrap="none" rtlCol="0">
            <a:spAutoFit/>
          </a:bodyPr>
          <a:lstStyle/>
          <a:p>
            <a:r>
              <a:rPr lang="en-US" dirty="0"/>
              <a:t>Negative</a:t>
            </a:r>
          </a:p>
        </p:txBody>
      </p:sp>
      <p:sp>
        <p:nvSpPr>
          <p:cNvPr id="67" name="Oval 66"/>
          <p:cNvSpPr/>
          <p:nvPr/>
        </p:nvSpPr>
        <p:spPr>
          <a:xfrm>
            <a:off x="5476384" y="1399267"/>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866917" y="1734684"/>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715189" y="3265991"/>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4915065" y="5409296"/>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997323" y="2224708"/>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63798" y="3514194"/>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998146" y="1841340"/>
            <a:ext cx="260812" cy="272165"/>
          </a:xfrm>
          <a:prstGeom prst="ellipse">
            <a:avLst/>
          </a:prstGeom>
          <a:solidFill>
            <a:schemeClr val="bg1">
              <a:lumMod val="5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994519" y="1485191"/>
            <a:ext cx="260812" cy="272165"/>
          </a:xfrm>
          <a:prstGeom prst="ellipse">
            <a:avLst/>
          </a:prstGeom>
          <a:solidFill>
            <a:schemeClr val="bg1">
              <a:lumMod val="50000"/>
            </a:schemeClr>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6542983" y="1039815"/>
            <a:ext cx="2575945" cy="369332"/>
          </a:xfrm>
          <a:prstGeom prst="rect">
            <a:avLst/>
          </a:prstGeom>
          <a:noFill/>
        </p:spPr>
        <p:txBody>
          <a:bodyPr wrap="none" rtlCol="0">
            <a:spAutoFit/>
          </a:bodyPr>
          <a:lstStyle/>
          <a:p>
            <a:r>
              <a:rPr lang="en-US" dirty="0"/>
              <a:t>Tissue specific expression</a:t>
            </a:r>
          </a:p>
        </p:txBody>
      </p:sp>
      <p:sp>
        <p:nvSpPr>
          <p:cNvPr id="78" name="Oval 77"/>
          <p:cNvSpPr/>
          <p:nvPr/>
        </p:nvSpPr>
        <p:spPr>
          <a:xfrm>
            <a:off x="7009486" y="2190684"/>
            <a:ext cx="260812" cy="272165"/>
          </a:xfrm>
          <a:prstGeom prst="ellipse">
            <a:avLst/>
          </a:prstGeom>
          <a:solidFill>
            <a:schemeClr val="bg1">
              <a:lumMod val="50000"/>
            </a:schemeClr>
          </a:solid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4430311" y="5681460"/>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591148" y="3899118"/>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4560023" y="2068524"/>
            <a:ext cx="311804" cy="369332"/>
          </a:xfrm>
          <a:prstGeom prst="rect">
            <a:avLst/>
          </a:prstGeom>
          <a:noFill/>
        </p:spPr>
        <p:txBody>
          <a:bodyPr wrap="none" rtlCol="0">
            <a:spAutoFit/>
          </a:bodyPr>
          <a:lstStyle/>
          <a:p>
            <a:r>
              <a:rPr lang="en-US" b="1" dirty="0">
                <a:solidFill>
                  <a:srgbClr val="FF0000"/>
                </a:solidFill>
              </a:rPr>
              <a:t>X</a:t>
            </a:r>
          </a:p>
        </p:txBody>
      </p:sp>
      <p:sp>
        <p:nvSpPr>
          <p:cNvPr id="82" name="TextBox 81"/>
          <p:cNvSpPr txBox="1"/>
          <p:nvPr/>
        </p:nvSpPr>
        <p:spPr>
          <a:xfrm>
            <a:off x="7247620" y="1421671"/>
            <a:ext cx="1213155" cy="369332"/>
          </a:xfrm>
          <a:prstGeom prst="rect">
            <a:avLst/>
          </a:prstGeom>
          <a:noFill/>
        </p:spPr>
        <p:txBody>
          <a:bodyPr wrap="none" rtlCol="0">
            <a:spAutoFit/>
          </a:bodyPr>
          <a:lstStyle/>
          <a:p>
            <a:r>
              <a:rPr lang="en-US" dirty="0"/>
              <a:t>Ubiquitous</a:t>
            </a:r>
          </a:p>
        </p:txBody>
      </p:sp>
      <p:sp>
        <p:nvSpPr>
          <p:cNvPr id="83" name="TextBox 82"/>
          <p:cNvSpPr txBox="1"/>
          <p:nvPr/>
        </p:nvSpPr>
        <p:spPr>
          <a:xfrm>
            <a:off x="7270300" y="1784831"/>
            <a:ext cx="952567" cy="369332"/>
          </a:xfrm>
          <a:prstGeom prst="rect">
            <a:avLst/>
          </a:prstGeom>
          <a:noFill/>
        </p:spPr>
        <p:txBody>
          <a:bodyPr wrap="none" rtlCol="0">
            <a:spAutoFit/>
          </a:bodyPr>
          <a:lstStyle/>
          <a:p>
            <a:r>
              <a:rPr lang="en-US" dirty="0"/>
              <a:t>Tissue A</a:t>
            </a:r>
          </a:p>
        </p:txBody>
      </p:sp>
      <p:sp>
        <p:nvSpPr>
          <p:cNvPr id="84" name="TextBox 83"/>
          <p:cNvSpPr txBox="1"/>
          <p:nvPr/>
        </p:nvSpPr>
        <p:spPr>
          <a:xfrm>
            <a:off x="7268717" y="2131779"/>
            <a:ext cx="944564" cy="369332"/>
          </a:xfrm>
          <a:prstGeom prst="rect">
            <a:avLst/>
          </a:prstGeom>
          <a:noFill/>
        </p:spPr>
        <p:txBody>
          <a:bodyPr wrap="none" rtlCol="0">
            <a:spAutoFit/>
          </a:bodyPr>
          <a:lstStyle/>
          <a:p>
            <a:r>
              <a:rPr lang="en-US" dirty="0"/>
              <a:t>Tissue B</a:t>
            </a:r>
          </a:p>
        </p:txBody>
      </p:sp>
      <p:sp>
        <p:nvSpPr>
          <p:cNvPr id="85" name="TextBox 84"/>
          <p:cNvSpPr txBox="1"/>
          <p:nvPr/>
        </p:nvSpPr>
        <p:spPr>
          <a:xfrm>
            <a:off x="7270298" y="2468949"/>
            <a:ext cx="832530" cy="369332"/>
          </a:xfrm>
          <a:prstGeom prst="rect">
            <a:avLst/>
          </a:prstGeom>
          <a:noFill/>
        </p:spPr>
        <p:txBody>
          <a:bodyPr wrap="none" rtlCol="0">
            <a:spAutoFit/>
          </a:bodyPr>
          <a:lstStyle/>
          <a:p>
            <a:r>
              <a:rPr lang="en-US" dirty="0"/>
              <a:t>Cancer</a:t>
            </a:r>
          </a:p>
        </p:txBody>
      </p:sp>
      <p:sp>
        <p:nvSpPr>
          <p:cNvPr id="86" name="TextBox 85"/>
          <p:cNvSpPr txBox="1"/>
          <p:nvPr/>
        </p:nvSpPr>
        <p:spPr>
          <a:xfrm>
            <a:off x="6996555" y="2462961"/>
            <a:ext cx="291629" cy="369332"/>
          </a:xfrm>
          <a:prstGeom prst="rect">
            <a:avLst/>
          </a:prstGeom>
          <a:noFill/>
        </p:spPr>
        <p:txBody>
          <a:bodyPr wrap="none" rtlCol="0">
            <a:spAutoFit/>
          </a:bodyPr>
          <a:lstStyle/>
          <a:p>
            <a:r>
              <a:rPr lang="en-US" dirty="0"/>
              <a:t>?</a:t>
            </a:r>
          </a:p>
        </p:txBody>
      </p:sp>
      <p:sp>
        <p:nvSpPr>
          <p:cNvPr id="87" name="Oval 86"/>
          <p:cNvSpPr/>
          <p:nvPr/>
        </p:nvSpPr>
        <p:spPr>
          <a:xfrm>
            <a:off x="3889523" y="5624752"/>
            <a:ext cx="260812" cy="272165"/>
          </a:xfrm>
          <a:prstGeom prst="ellipse">
            <a:avLst/>
          </a:prstGeom>
          <a:noFill/>
          <a:ln w="254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090145" y="4842288"/>
            <a:ext cx="260812" cy="272165"/>
          </a:xfrm>
          <a:prstGeom prst="ellipse">
            <a:avLst/>
          </a:prstGeom>
          <a:no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Diamond 88"/>
          <p:cNvSpPr/>
          <p:nvPr/>
        </p:nvSpPr>
        <p:spPr>
          <a:xfrm>
            <a:off x="5361536" y="4887648"/>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5940615" y="4643062"/>
            <a:ext cx="2505814" cy="1200329"/>
          </a:xfrm>
          <a:prstGeom prst="rect">
            <a:avLst/>
          </a:prstGeom>
          <a:noFill/>
        </p:spPr>
        <p:txBody>
          <a:bodyPr wrap="none" rtlCol="0">
            <a:spAutoFit/>
          </a:bodyPr>
          <a:lstStyle/>
          <a:p>
            <a:r>
              <a:rPr lang="en-US" dirty="0"/>
              <a:t>Integration of data types</a:t>
            </a:r>
          </a:p>
          <a:p>
            <a:r>
              <a:rPr lang="en-US" dirty="0"/>
              <a:t>    Mutation</a:t>
            </a:r>
          </a:p>
          <a:p>
            <a:r>
              <a:rPr lang="en-US" dirty="0"/>
              <a:t>    Expression </a:t>
            </a:r>
          </a:p>
          <a:p>
            <a:r>
              <a:rPr lang="en-US" dirty="0"/>
              <a:t>    PTM</a:t>
            </a:r>
          </a:p>
        </p:txBody>
      </p:sp>
      <p:sp>
        <p:nvSpPr>
          <p:cNvPr id="91" name="Oval 90"/>
          <p:cNvSpPr/>
          <p:nvPr/>
        </p:nvSpPr>
        <p:spPr>
          <a:xfrm>
            <a:off x="5044785" y="3657234"/>
            <a:ext cx="630030" cy="62112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flipH="1">
            <a:off x="5926944" y="4908853"/>
            <a:ext cx="342524" cy="369332"/>
          </a:xfrm>
          <a:prstGeom prst="rect">
            <a:avLst/>
          </a:prstGeom>
          <a:noFill/>
        </p:spPr>
        <p:txBody>
          <a:bodyPr wrap="square" rtlCol="0">
            <a:spAutoFit/>
          </a:bodyPr>
          <a:lstStyle/>
          <a:p>
            <a:r>
              <a:rPr lang="en-US" b="1" dirty="0">
                <a:solidFill>
                  <a:srgbClr val="0000FF"/>
                </a:solidFill>
              </a:rPr>
              <a:t>X</a:t>
            </a:r>
          </a:p>
        </p:txBody>
      </p:sp>
      <p:sp>
        <p:nvSpPr>
          <p:cNvPr id="94" name="Oval 93"/>
          <p:cNvSpPr/>
          <p:nvPr/>
        </p:nvSpPr>
        <p:spPr>
          <a:xfrm>
            <a:off x="5950106" y="5253364"/>
            <a:ext cx="260812" cy="272165"/>
          </a:xfrm>
          <a:prstGeom prst="ellipse">
            <a:avLst/>
          </a:prstGeom>
          <a:solidFill>
            <a:schemeClr val="bg1">
              <a:lumMod val="5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Diamond 94"/>
          <p:cNvSpPr/>
          <p:nvPr/>
        </p:nvSpPr>
        <p:spPr>
          <a:xfrm>
            <a:off x="5989121" y="5577959"/>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Diamond 99"/>
          <p:cNvSpPr/>
          <p:nvPr/>
        </p:nvSpPr>
        <p:spPr>
          <a:xfrm>
            <a:off x="3295038" y="5272495"/>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Diamond 100"/>
          <p:cNvSpPr/>
          <p:nvPr/>
        </p:nvSpPr>
        <p:spPr>
          <a:xfrm>
            <a:off x="5757735" y="1389643"/>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Diamond 101"/>
          <p:cNvSpPr/>
          <p:nvPr/>
        </p:nvSpPr>
        <p:spPr>
          <a:xfrm>
            <a:off x="5517766" y="1190353"/>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Diamond 102"/>
          <p:cNvSpPr/>
          <p:nvPr/>
        </p:nvSpPr>
        <p:spPr>
          <a:xfrm>
            <a:off x="4096813" y="2128019"/>
            <a:ext cx="182880" cy="182880"/>
          </a:xfrm>
          <a:prstGeom prst="diamond">
            <a:avLst/>
          </a:prstGeom>
          <a:solidFill>
            <a:schemeClr val="accent6">
              <a:lumMod val="40000"/>
              <a:lumOff val="6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11612" y="5545382"/>
            <a:ext cx="1914688" cy="1384995"/>
          </a:xfrm>
          <a:prstGeom prst="rect">
            <a:avLst/>
          </a:prstGeom>
          <a:noFill/>
        </p:spPr>
        <p:txBody>
          <a:bodyPr wrap="square" rtlCol="0">
            <a:spAutoFit/>
          </a:bodyPr>
          <a:lstStyle/>
          <a:p>
            <a:r>
              <a:rPr lang="en-US" sz="1400" b="1" dirty="0"/>
              <a:t>Network Type?</a:t>
            </a:r>
          </a:p>
          <a:p>
            <a:r>
              <a:rPr lang="en-US" sz="1400" dirty="0"/>
              <a:t>Protein interactions</a:t>
            </a:r>
          </a:p>
          <a:p>
            <a:r>
              <a:rPr lang="en-US" sz="1400" dirty="0"/>
              <a:t>Regulatory interactions</a:t>
            </a:r>
          </a:p>
          <a:p>
            <a:r>
              <a:rPr lang="en-US" sz="1400" dirty="0"/>
              <a:t>Genetic interactions</a:t>
            </a:r>
          </a:p>
          <a:p>
            <a:r>
              <a:rPr lang="en-US" sz="1400" dirty="0"/>
              <a:t>Metabolic interactions</a:t>
            </a:r>
          </a:p>
          <a:p>
            <a:r>
              <a:rPr lang="en-US" sz="1400" dirty="0"/>
              <a:t>PTMs …</a:t>
            </a:r>
          </a:p>
        </p:txBody>
      </p:sp>
      <p:sp>
        <p:nvSpPr>
          <p:cNvPr id="77" name="Isosceles Triangle 76"/>
          <p:cNvSpPr/>
          <p:nvPr/>
        </p:nvSpPr>
        <p:spPr>
          <a:xfrm rot="1754647">
            <a:off x="4973692" y="2426595"/>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Isosceles Triangle 103"/>
          <p:cNvSpPr/>
          <p:nvPr/>
        </p:nvSpPr>
        <p:spPr>
          <a:xfrm rot="444413">
            <a:off x="4359454" y="3673326"/>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Isosceles Triangle 92"/>
          <p:cNvSpPr/>
          <p:nvPr/>
        </p:nvSpPr>
        <p:spPr>
          <a:xfrm rot="19202265">
            <a:off x="4603756" y="1721590"/>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Isosceles Triangle 95"/>
          <p:cNvSpPr/>
          <p:nvPr/>
        </p:nvSpPr>
        <p:spPr>
          <a:xfrm rot="16200000">
            <a:off x="7213663" y="3531237"/>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Isosceles Triangle 104"/>
          <p:cNvSpPr/>
          <p:nvPr/>
        </p:nvSpPr>
        <p:spPr>
          <a:xfrm rot="12276204">
            <a:off x="3966232" y="5452602"/>
            <a:ext cx="298525" cy="22306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p:nvPr/>
        </p:nvCxnSpPr>
        <p:spPr>
          <a:xfrm>
            <a:off x="5381265" y="1611514"/>
            <a:ext cx="304971" cy="159421"/>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384585" y="3821031"/>
            <a:ext cx="0" cy="319719"/>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7384587" y="3973431"/>
            <a:ext cx="304971" cy="0"/>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7427015" y="3650023"/>
            <a:ext cx="304971" cy="0"/>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7783696" y="3445295"/>
            <a:ext cx="1130876" cy="369332"/>
          </a:xfrm>
          <a:prstGeom prst="rect">
            <a:avLst/>
          </a:prstGeom>
          <a:noFill/>
        </p:spPr>
        <p:txBody>
          <a:bodyPr wrap="none" rtlCol="0">
            <a:spAutoFit/>
          </a:bodyPr>
          <a:lstStyle/>
          <a:p>
            <a:r>
              <a:rPr lang="en-US" dirty="0"/>
              <a:t>Activation</a:t>
            </a:r>
          </a:p>
        </p:txBody>
      </p:sp>
      <p:sp>
        <p:nvSpPr>
          <p:cNvPr id="111" name="TextBox 110"/>
          <p:cNvSpPr txBox="1"/>
          <p:nvPr/>
        </p:nvSpPr>
        <p:spPr>
          <a:xfrm>
            <a:off x="7783696" y="3763713"/>
            <a:ext cx="1084214" cy="369332"/>
          </a:xfrm>
          <a:prstGeom prst="rect">
            <a:avLst/>
          </a:prstGeom>
          <a:noFill/>
        </p:spPr>
        <p:txBody>
          <a:bodyPr wrap="none" rtlCol="0">
            <a:spAutoFit/>
          </a:bodyPr>
          <a:lstStyle/>
          <a:p>
            <a:r>
              <a:rPr lang="en-US" dirty="0"/>
              <a:t>Inhibition</a:t>
            </a:r>
          </a:p>
        </p:txBody>
      </p:sp>
      <p:cxnSp>
        <p:nvCxnSpPr>
          <p:cNvPr id="112" name="Straight Connector 111"/>
          <p:cNvCxnSpPr/>
          <p:nvPr/>
        </p:nvCxnSpPr>
        <p:spPr>
          <a:xfrm>
            <a:off x="5056815" y="4766637"/>
            <a:ext cx="0" cy="383055"/>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4798658" y="5289500"/>
            <a:ext cx="234855" cy="297224"/>
          </a:xfrm>
          <a:prstGeom prst="line">
            <a:avLst/>
          </a:prstGeom>
          <a:ln w="889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7212662" y="3134091"/>
            <a:ext cx="1533142" cy="369332"/>
          </a:xfrm>
          <a:prstGeom prst="rect">
            <a:avLst/>
          </a:prstGeom>
          <a:noFill/>
        </p:spPr>
        <p:txBody>
          <a:bodyPr wrap="none" rtlCol="0">
            <a:spAutoFit/>
          </a:bodyPr>
          <a:lstStyle/>
          <a:p>
            <a:r>
              <a:rPr lang="en-US" dirty="0"/>
              <a:t>Edge direction</a:t>
            </a:r>
          </a:p>
        </p:txBody>
      </p:sp>
      <p:sp>
        <p:nvSpPr>
          <p:cNvPr id="32" name="TextBox 31"/>
          <p:cNvSpPr txBox="1"/>
          <p:nvPr/>
        </p:nvSpPr>
        <p:spPr>
          <a:xfrm>
            <a:off x="4691123" y="1712004"/>
            <a:ext cx="311804" cy="369332"/>
          </a:xfrm>
          <a:prstGeom prst="rect">
            <a:avLst/>
          </a:prstGeom>
          <a:noFill/>
        </p:spPr>
        <p:txBody>
          <a:bodyPr wrap="none" rtlCol="0">
            <a:spAutoFit/>
          </a:bodyPr>
          <a:lstStyle/>
          <a:p>
            <a:r>
              <a:rPr lang="en-US" b="1" dirty="0">
                <a:solidFill>
                  <a:srgbClr val="FF0000"/>
                </a:solidFill>
              </a:rPr>
              <a:t>X</a:t>
            </a:r>
          </a:p>
        </p:txBody>
      </p:sp>
      <p:sp>
        <p:nvSpPr>
          <p:cNvPr id="99" name="Rectangle 98"/>
          <p:cNvSpPr/>
          <p:nvPr/>
        </p:nvSpPr>
        <p:spPr>
          <a:xfrm>
            <a:off x="1525186" y="2786483"/>
            <a:ext cx="5845578" cy="1709159"/>
          </a:xfrm>
          <a:prstGeom prst="rect">
            <a:avLst/>
          </a:prstGeom>
          <a:solidFill>
            <a:schemeClr val="accent6">
              <a:lumMod val="60000"/>
              <a:lumOff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TextBox 97"/>
          <p:cNvSpPr txBox="1"/>
          <p:nvPr/>
        </p:nvSpPr>
        <p:spPr>
          <a:xfrm>
            <a:off x="2008144" y="2866255"/>
            <a:ext cx="4788490" cy="1754327"/>
          </a:xfrm>
          <a:prstGeom prst="rect">
            <a:avLst/>
          </a:prstGeom>
          <a:noFill/>
        </p:spPr>
        <p:txBody>
          <a:bodyPr wrap="none" rtlCol="0">
            <a:spAutoFit/>
          </a:bodyPr>
          <a:lstStyle/>
          <a:p>
            <a:r>
              <a:rPr lang="en-US" dirty="0"/>
              <a:t>Dynamic response to environmental cues</a:t>
            </a:r>
          </a:p>
          <a:p>
            <a:r>
              <a:rPr lang="en-US" dirty="0"/>
              <a:t>Compensatory response to mutations</a:t>
            </a:r>
          </a:p>
          <a:p>
            <a:r>
              <a:rPr lang="en-US" dirty="0"/>
              <a:t>Nodes often represent a population of molecules</a:t>
            </a:r>
          </a:p>
          <a:p>
            <a:r>
              <a:rPr lang="en-US" dirty="0"/>
              <a:t>Non-coding regions of the genome</a:t>
            </a:r>
          </a:p>
          <a:p>
            <a:r>
              <a:rPr lang="en-US" dirty="0"/>
              <a:t>…</a:t>
            </a:r>
          </a:p>
          <a:p>
            <a:r>
              <a:rPr lang="en-US" dirty="0"/>
              <a:t>  </a:t>
            </a:r>
          </a:p>
        </p:txBody>
      </p:sp>
    </p:spTree>
    <p:extLst>
      <p:ext uri="{BB962C8B-B14F-4D97-AF65-F5344CB8AC3E}">
        <p14:creationId xmlns:p14="http://schemas.microsoft.com/office/powerpoint/2010/main" val="332198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6"/>
            <a:ext cx="8229600" cy="1143000"/>
          </a:xfrm>
        </p:spPr>
        <p:txBody>
          <a:bodyPr/>
          <a:lstStyle/>
          <a:p>
            <a:r>
              <a:rPr lang="en-US" dirty="0"/>
              <a:t>Biological Systems are Complex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40149568"/>
              </p:ext>
            </p:extLst>
          </p:nvPr>
        </p:nvGraphicFramePr>
        <p:xfrm>
          <a:off x="457200" y="1405988"/>
          <a:ext cx="8229600" cy="3337560"/>
        </p:xfrm>
        <a:graphic>
          <a:graphicData uri="http://schemas.openxmlformats.org/drawingml/2006/table">
            <a:tbl>
              <a:tblPr firstRow="1" bandRow="1">
                <a:tableStyleId>{5C22544A-7EE6-4342-B048-85BDC9FD1C3A}</a:tableStyleId>
              </a:tblPr>
              <a:tblGrid>
                <a:gridCol w="5741727">
                  <a:extLst>
                    <a:ext uri="{9D8B030D-6E8A-4147-A177-3AD203B41FA5}">
                      <a16:colId xmlns:a16="http://schemas.microsoft.com/office/drawing/2014/main" val="20000"/>
                    </a:ext>
                  </a:extLst>
                </a:gridCol>
                <a:gridCol w="2487873">
                  <a:extLst>
                    <a:ext uri="{9D8B030D-6E8A-4147-A177-3AD203B41FA5}">
                      <a16:colId xmlns:a16="http://schemas.microsoft.com/office/drawing/2014/main" val="20001"/>
                    </a:ext>
                  </a:extLst>
                </a:gridCol>
              </a:tblGrid>
              <a:tr h="370840">
                <a:tc>
                  <a:txBody>
                    <a:bodyPr/>
                    <a:lstStyle/>
                    <a:p>
                      <a:pPr algn="l" fontAlgn="b"/>
                      <a:r>
                        <a:rPr lang="en-US" sz="1800" b="1" i="0" u="none" strike="noStrike" dirty="0">
                          <a:solidFill>
                            <a:srgbClr val="000000"/>
                          </a:solidFill>
                          <a:effectLst/>
                          <a:latin typeface="Calibri"/>
                        </a:rPr>
                        <a:t>Category</a:t>
                      </a:r>
                    </a:p>
                  </a:txBody>
                  <a:tcPr marL="12700" marR="12700" marT="12700" marB="0" anchor="b"/>
                </a:tc>
                <a:tc>
                  <a:txBody>
                    <a:bodyPr/>
                    <a:lstStyle/>
                    <a:p>
                      <a:pPr algn="ctr" fontAlgn="b"/>
                      <a:r>
                        <a:rPr lang="en-US" sz="1800" b="1" i="0" u="none" strike="noStrike" dirty="0">
                          <a:solidFill>
                            <a:srgbClr val="000000"/>
                          </a:solidFill>
                          <a:effectLst/>
                          <a:latin typeface="Calibri"/>
                        </a:rPr>
                        <a:t>Homo Sapiens</a:t>
                      </a:r>
                    </a:p>
                  </a:txBody>
                  <a:tcPr marL="12700" marR="12700" marT="12700" marB="0" anchor="b"/>
                </a:tc>
                <a:extLst>
                  <a:ext uri="{0D108BD9-81ED-4DB2-BD59-A6C34878D82A}">
                    <a16:rowId xmlns:a16="http://schemas.microsoft.com/office/drawing/2014/main" val="10000"/>
                  </a:ext>
                </a:extLst>
              </a:tr>
              <a:tr h="370840">
                <a:tc>
                  <a:txBody>
                    <a:bodyPr/>
                    <a:lstStyle/>
                    <a:p>
                      <a:pPr algn="l" fontAlgn="b"/>
                      <a:r>
                        <a:rPr lang="en-US" sz="1800" b="0" i="0" u="none" strike="noStrike">
                          <a:solidFill>
                            <a:srgbClr val="000000"/>
                          </a:solidFill>
                          <a:effectLst/>
                          <a:latin typeface="Calibri"/>
                        </a:rPr>
                        <a:t>Base pairs</a:t>
                      </a:r>
                    </a:p>
                  </a:txBody>
                  <a:tcPr marL="12700" marR="12700" marT="12700" marB="0" anchor="b"/>
                </a:tc>
                <a:tc>
                  <a:txBody>
                    <a:bodyPr/>
                    <a:lstStyle/>
                    <a:p>
                      <a:pPr algn="ctr" fontAlgn="b"/>
                      <a:r>
                        <a:rPr lang="en-US" sz="1800" b="0" i="0" u="none" strike="noStrike" dirty="0">
                          <a:solidFill>
                            <a:srgbClr val="000000"/>
                          </a:solidFill>
                          <a:effectLst/>
                          <a:latin typeface="Calibri"/>
                        </a:rPr>
                        <a:t>~ 6 billion</a:t>
                      </a:r>
                    </a:p>
                  </a:txBody>
                  <a:tcPr marL="12700" marR="12700" marT="12700" marB="0" anchor="b"/>
                </a:tc>
                <a:extLst>
                  <a:ext uri="{0D108BD9-81ED-4DB2-BD59-A6C34878D82A}">
                    <a16:rowId xmlns:a16="http://schemas.microsoft.com/office/drawing/2014/main" val="10001"/>
                  </a:ext>
                </a:extLst>
              </a:tr>
              <a:tr h="370840">
                <a:tc>
                  <a:txBody>
                    <a:bodyPr/>
                    <a:lstStyle/>
                    <a:p>
                      <a:pPr algn="l" fontAlgn="b"/>
                      <a:r>
                        <a:rPr lang="en-US" sz="1800" b="0" i="0" u="none" strike="noStrike" dirty="0">
                          <a:solidFill>
                            <a:srgbClr val="000000"/>
                          </a:solidFill>
                          <a:effectLst/>
                          <a:latin typeface="Calibri"/>
                        </a:rPr>
                        <a:t>Chromosomes</a:t>
                      </a:r>
                    </a:p>
                  </a:txBody>
                  <a:tcPr marL="12700" marR="12700" marT="12700" marB="0" anchor="b"/>
                </a:tc>
                <a:tc>
                  <a:txBody>
                    <a:bodyPr/>
                    <a:lstStyle/>
                    <a:p>
                      <a:pPr algn="ctr" fontAlgn="b"/>
                      <a:r>
                        <a:rPr lang="en-US" sz="1800" b="0" i="0" u="none" strike="noStrike" dirty="0">
                          <a:solidFill>
                            <a:srgbClr val="000000"/>
                          </a:solidFill>
                          <a:effectLst/>
                          <a:latin typeface="Calibri"/>
                        </a:rPr>
                        <a:t>46</a:t>
                      </a:r>
                    </a:p>
                  </a:txBody>
                  <a:tcPr marL="12700" marR="12700" marT="12700" marB="0" anchor="b"/>
                </a:tc>
                <a:extLst>
                  <a:ext uri="{0D108BD9-81ED-4DB2-BD59-A6C34878D82A}">
                    <a16:rowId xmlns:a16="http://schemas.microsoft.com/office/drawing/2014/main" val="10002"/>
                  </a:ext>
                </a:extLst>
              </a:tr>
              <a:tr h="370840">
                <a:tc>
                  <a:txBody>
                    <a:bodyPr/>
                    <a:lstStyle/>
                    <a:p>
                      <a:pPr algn="l" fontAlgn="b"/>
                      <a:r>
                        <a:rPr lang="en-US" sz="1800" b="0" i="0" u="none" strike="noStrike" dirty="0">
                          <a:solidFill>
                            <a:srgbClr val="000000"/>
                          </a:solidFill>
                          <a:effectLst/>
                          <a:latin typeface="Calibri"/>
                        </a:rPr>
                        <a:t>Protein coding genes</a:t>
                      </a:r>
                    </a:p>
                  </a:txBody>
                  <a:tcPr marL="12700" marR="12700" marT="12700" marB="0" anchor="b"/>
                </a:tc>
                <a:tc>
                  <a:txBody>
                    <a:bodyPr/>
                    <a:lstStyle/>
                    <a:p>
                      <a:pPr algn="ctr" fontAlgn="b"/>
                      <a:r>
                        <a:rPr lang="en-US" sz="1800" b="0" i="0" u="none" strike="noStrike" dirty="0">
                          <a:solidFill>
                            <a:srgbClr val="000000"/>
                          </a:solidFill>
                          <a:effectLst/>
                          <a:latin typeface="Calibri"/>
                        </a:rPr>
                        <a:t>~21,000</a:t>
                      </a:r>
                    </a:p>
                  </a:txBody>
                  <a:tcPr marL="12700" marR="12700" marT="12700" marB="0" anchor="b"/>
                </a:tc>
                <a:extLst>
                  <a:ext uri="{0D108BD9-81ED-4DB2-BD59-A6C34878D82A}">
                    <a16:rowId xmlns:a16="http://schemas.microsoft.com/office/drawing/2014/main" val="10003"/>
                  </a:ext>
                </a:extLst>
              </a:tr>
              <a:tr h="370840">
                <a:tc>
                  <a:txBody>
                    <a:bodyPr/>
                    <a:lstStyle/>
                    <a:p>
                      <a:pPr algn="l" fontAlgn="b"/>
                      <a:r>
                        <a:rPr lang="en-US" sz="1800" b="0" i="0" u="none" strike="noStrike" dirty="0">
                          <a:solidFill>
                            <a:srgbClr val="000000"/>
                          </a:solidFill>
                          <a:effectLst/>
                          <a:latin typeface="Calibri"/>
                        </a:rPr>
                        <a:t>Proteins (including known splice isoforms)</a:t>
                      </a:r>
                    </a:p>
                  </a:txBody>
                  <a:tcPr marL="12700" marR="12700" marT="12700" marB="0" anchor="b"/>
                </a:tc>
                <a:tc>
                  <a:txBody>
                    <a:bodyPr/>
                    <a:lstStyle/>
                    <a:p>
                      <a:pPr algn="ctr" fontAlgn="b"/>
                      <a:r>
                        <a:rPr lang="en-US" sz="1800" b="0" i="0" u="none" strike="noStrike" dirty="0">
                          <a:solidFill>
                            <a:srgbClr val="000000"/>
                          </a:solidFill>
                          <a:effectLst/>
                          <a:latin typeface="Calibri"/>
                        </a:rPr>
                        <a:t>~92,179</a:t>
                      </a:r>
                    </a:p>
                  </a:txBody>
                  <a:tcPr marL="12700" marR="12700" marT="12700" marB="0" anchor="b"/>
                </a:tc>
                <a:extLst>
                  <a:ext uri="{0D108BD9-81ED-4DB2-BD59-A6C34878D82A}">
                    <a16:rowId xmlns:a16="http://schemas.microsoft.com/office/drawing/2014/main" val="10004"/>
                  </a:ext>
                </a:extLst>
              </a:tr>
              <a:tr h="370840">
                <a:tc>
                  <a:txBody>
                    <a:bodyPr/>
                    <a:lstStyle/>
                    <a:p>
                      <a:pPr algn="l" fontAlgn="b"/>
                      <a:r>
                        <a:rPr lang="en-US" sz="1800" b="0" i="0" u="none" strike="noStrike" dirty="0">
                          <a:solidFill>
                            <a:srgbClr val="000000"/>
                          </a:solidFill>
                          <a:effectLst/>
                          <a:latin typeface="Calibri"/>
                        </a:rPr>
                        <a:t>Verified protein Interactions *</a:t>
                      </a:r>
                    </a:p>
                  </a:txBody>
                  <a:tcPr marL="12700" marR="12700" marT="12700" marB="0" anchor="b"/>
                </a:tc>
                <a:tc>
                  <a:txBody>
                    <a:bodyPr/>
                    <a:lstStyle/>
                    <a:p>
                      <a:pPr algn="ctr" fontAlgn="b"/>
                      <a:r>
                        <a:rPr lang="en-US" sz="1800" b="0" i="0" u="none" strike="noStrike" dirty="0">
                          <a:solidFill>
                            <a:srgbClr val="000000"/>
                          </a:solidFill>
                          <a:effectLst/>
                          <a:latin typeface="Calibri"/>
                        </a:rPr>
                        <a:t>&gt;240,000</a:t>
                      </a:r>
                    </a:p>
                  </a:txBody>
                  <a:tcPr marL="12700" marR="12700" marT="12700" marB="0" anchor="b"/>
                </a:tc>
                <a:extLst>
                  <a:ext uri="{0D108BD9-81ED-4DB2-BD59-A6C34878D82A}">
                    <a16:rowId xmlns:a16="http://schemas.microsoft.com/office/drawing/2014/main" val="10005"/>
                  </a:ext>
                </a:extLst>
              </a:tr>
              <a:tr h="370840">
                <a:tc>
                  <a:txBody>
                    <a:bodyPr/>
                    <a:lstStyle/>
                    <a:p>
                      <a:pPr algn="l" fontAlgn="b"/>
                      <a:r>
                        <a:rPr lang="en-US" sz="1800" b="0" i="0" u="none" strike="noStrike" dirty="0">
                          <a:solidFill>
                            <a:srgbClr val="000000"/>
                          </a:solidFill>
                          <a:effectLst/>
                          <a:latin typeface="Calibri"/>
                        </a:rPr>
                        <a:t>Estimate of expected protein interactions **</a:t>
                      </a:r>
                    </a:p>
                  </a:txBody>
                  <a:tcPr marL="12700" marR="12700" marT="12700" marB="0" anchor="b"/>
                </a:tc>
                <a:tc>
                  <a:txBody>
                    <a:bodyPr/>
                    <a:lstStyle/>
                    <a:p>
                      <a:pPr algn="ctr" fontAlgn="b"/>
                      <a:r>
                        <a:rPr lang="en-US" sz="1800" b="0" i="0" u="none" strike="noStrike" dirty="0">
                          <a:solidFill>
                            <a:srgbClr val="000000"/>
                          </a:solidFill>
                          <a:effectLst/>
                          <a:latin typeface="Calibri"/>
                        </a:rPr>
                        <a:t>650,000</a:t>
                      </a:r>
                    </a:p>
                  </a:txBody>
                  <a:tcPr marL="12700" marR="12700" marT="12700" marB="0" anchor="b"/>
                </a:tc>
                <a:extLst>
                  <a:ext uri="{0D108BD9-81ED-4DB2-BD59-A6C34878D82A}">
                    <a16:rowId xmlns:a16="http://schemas.microsoft.com/office/drawing/2014/main" val="10006"/>
                  </a:ext>
                </a:extLst>
              </a:tr>
              <a:tr h="370840">
                <a:tc>
                  <a:txBody>
                    <a:bodyPr/>
                    <a:lstStyle/>
                    <a:p>
                      <a:pPr algn="l" fontAlgn="b"/>
                      <a:r>
                        <a:rPr lang="en-US" sz="1800" b="0" i="0" u="none" strike="noStrike" dirty="0">
                          <a:solidFill>
                            <a:srgbClr val="000000"/>
                          </a:solidFill>
                          <a:effectLst/>
                          <a:latin typeface="Calibri"/>
                        </a:rPr>
                        <a:t>Estimated proteomic diversity with SNPs and PTMs***</a:t>
                      </a:r>
                    </a:p>
                  </a:txBody>
                  <a:tcPr marL="12700" marR="12700" marT="12700" marB="0" anchor="b"/>
                </a:tc>
                <a:tc>
                  <a:txBody>
                    <a:bodyPr/>
                    <a:lstStyle/>
                    <a:p>
                      <a:pPr algn="ctr" fontAlgn="b"/>
                      <a:r>
                        <a:rPr lang="nb-NO" sz="1800" b="0" i="0" u="none" strike="noStrike" dirty="0">
                          <a:solidFill>
                            <a:srgbClr val="000000"/>
                          </a:solidFill>
                          <a:effectLst/>
                          <a:latin typeface="Calibri"/>
                        </a:rPr>
                        <a:t>0.62 to 6.13 million</a:t>
                      </a:r>
                    </a:p>
                  </a:txBody>
                  <a:tcPr marL="12700" marR="12700" marT="12700" marB="0" anchor="b"/>
                </a:tc>
                <a:extLst>
                  <a:ext uri="{0D108BD9-81ED-4DB2-BD59-A6C34878D82A}">
                    <a16:rowId xmlns:a16="http://schemas.microsoft.com/office/drawing/2014/main" val="10007"/>
                  </a:ext>
                </a:extLst>
              </a:tr>
              <a:tr h="370840">
                <a:tc>
                  <a:txBody>
                    <a:bodyPr/>
                    <a:lstStyle/>
                    <a:p>
                      <a:pPr algn="l" fontAlgn="b"/>
                      <a:r>
                        <a:rPr lang="en-US" sz="1800" b="0" i="0" u="none" strike="noStrike">
                          <a:solidFill>
                            <a:srgbClr val="000000"/>
                          </a:solidFill>
                          <a:effectLst/>
                          <a:latin typeface="Calibri"/>
                        </a:rPr>
                        <a:t>Non-coding RNAs</a:t>
                      </a:r>
                    </a:p>
                  </a:txBody>
                  <a:tcPr marL="12700" marR="12700" marT="12700" marB="0" anchor="b"/>
                </a:tc>
                <a:tc>
                  <a:txBody>
                    <a:bodyPr/>
                    <a:lstStyle/>
                    <a:p>
                      <a:pPr algn="ctr" fontAlgn="b"/>
                      <a:r>
                        <a:rPr lang="ru-RU" sz="1800" b="0" i="0" u="none" strike="noStrike" dirty="0">
                          <a:solidFill>
                            <a:srgbClr val="000000"/>
                          </a:solidFill>
                          <a:effectLst/>
                          <a:latin typeface="Calibri"/>
                        </a:rPr>
                        <a:t>??</a:t>
                      </a:r>
                    </a:p>
                  </a:txBody>
                  <a:tcPr marL="12700" marR="12700" marT="12700" marB="0" anchor="b"/>
                </a:tc>
                <a:extLst>
                  <a:ext uri="{0D108BD9-81ED-4DB2-BD59-A6C34878D82A}">
                    <a16:rowId xmlns:a16="http://schemas.microsoft.com/office/drawing/2014/main" val="10008"/>
                  </a:ext>
                </a:extLst>
              </a:tr>
            </a:tbl>
          </a:graphicData>
        </a:graphic>
      </p:graphicFrame>
      <p:pic>
        <p:nvPicPr>
          <p:cNvPr id="6" name="Picture 5"/>
          <p:cNvPicPr>
            <a:picLocks noChangeAspect="1"/>
          </p:cNvPicPr>
          <p:nvPr/>
        </p:nvPicPr>
        <p:blipFill>
          <a:blip r:embed="rId3"/>
          <a:stretch>
            <a:fillRect/>
          </a:stretch>
        </p:blipFill>
        <p:spPr>
          <a:xfrm>
            <a:off x="477738" y="4937598"/>
            <a:ext cx="3664738" cy="1809817"/>
          </a:xfrm>
          <a:prstGeom prst="rect">
            <a:avLst/>
          </a:prstGeom>
        </p:spPr>
      </p:pic>
      <p:sp>
        <p:nvSpPr>
          <p:cNvPr id="7" name="TextBox 6"/>
          <p:cNvSpPr txBox="1"/>
          <p:nvPr/>
        </p:nvSpPr>
        <p:spPr>
          <a:xfrm>
            <a:off x="3711346" y="4830153"/>
            <a:ext cx="644527" cy="369332"/>
          </a:xfrm>
          <a:prstGeom prst="rect">
            <a:avLst/>
          </a:prstGeom>
          <a:noFill/>
        </p:spPr>
        <p:txBody>
          <a:bodyPr wrap="none" rtlCol="0">
            <a:spAutoFit/>
          </a:bodyPr>
          <a:lstStyle/>
          <a:p>
            <a:r>
              <a:rPr lang="en-US" dirty="0"/>
              <a:t>****</a:t>
            </a:r>
          </a:p>
        </p:txBody>
      </p:sp>
      <p:pic>
        <p:nvPicPr>
          <p:cNvPr id="8" name="Picture 7"/>
          <p:cNvPicPr>
            <a:picLocks noChangeAspect="1"/>
          </p:cNvPicPr>
          <p:nvPr/>
        </p:nvPicPr>
        <p:blipFill rotWithShape="1">
          <a:blip r:embed="rId4"/>
          <a:srcRect t="19930" b="14251"/>
          <a:stretch/>
        </p:blipFill>
        <p:spPr>
          <a:xfrm>
            <a:off x="4868567" y="4899111"/>
            <a:ext cx="4104969" cy="1788747"/>
          </a:xfrm>
          <a:prstGeom prst="rect">
            <a:avLst/>
          </a:prstGeom>
        </p:spPr>
      </p:pic>
    </p:spTree>
    <p:extLst>
      <p:ext uri="{BB962C8B-B14F-4D97-AF65-F5344CB8AC3E}">
        <p14:creationId xmlns:p14="http://schemas.microsoft.com/office/powerpoint/2010/main" val="65733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uncertainty in networks</a:t>
            </a:r>
          </a:p>
        </p:txBody>
      </p:sp>
      <p:sp>
        <p:nvSpPr>
          <p:cNvPr id="3" name="Content Placeholder 2"/>
          <p:cNvSpPr>
            <a:spLocks noGrp="1"/>
          </p:cNvSpPr>
          <p:nvPr>
            <p:ph idx="1"/>
          </p:nvPr>
        </p:nvSpPr>
        <p:spPr>
          <a:xfrm>
            <a:off x="457200" y="1600201"/>
            <a:ext cx="8229600" cy="4691275"/>
          </a:xfrm>
        </p:spPr>
        <p:txBody>
          <a:bodyPr>
            <a:normAutofit fontScale="85000" lnSpcReduction="20000"/>
          </a:bodyPr>
          <a:lstStyle/>
          <a:p>
            <a:r>
              <a:rPr lang="en-US" dirty="0"/>
              <a:t>Take a probabilistic approach: Incorporate information about the confidence of measurements on nodes or edges</a:t>
            </a:r>
          </a:p>
          <a:p>
            <a:endParaRPr lang="en-US" dirty="0"/>
          </a:p>
          <a:p>
            <a:r>
              <a:rPr lang="en-US" dirty="0"/>
              <a:t>Design benchmarks to determine the extent to which a network recovers expected biology</a:t>
            </a:r>
          </a:p>
          <a:p>
            <a:endParaRPr lang="en-US" dirty="0"/>
          </a:p>
          <a:p>
            <a:r>
              <a:rPr lang="en-US" dirty="0"/>
              <a:t>Design simulations to determine sensitivity to parameters</a:t>
            </a:r>
          </a:p>
          <a:p>
            <a:endParaRPr lang="en-US" dirty="0"/>
          </a:p>
          <a:p>
            <a:r>
              <a:rPr lang="en-US" dirty="0"/>
              <a:t>Try to validate/establish reproducibility by using independent datasets</a:t>
            </a:r>
          </a:p>
          <a:p>
            <a:endParaRPr lang="en-US" dirty="0"/>
          </a:p>
          <a:p>
            <a:endParaRPr lang="en-US" dirty="0"/>
          </a:p>
        </p:txBody>
      </p:sp>
    </p:spTree>
    <p:extLst>
      <p:ext uri="{BB962C8B-B14F-4D97-AF65-F5344CB8AC3E}">
        <p14:creationId xmlns:p14="http://schemas.microsoft.com/office/powerpoint/2010/main" val="1090766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Load a network in </a:t>
            </a:r>
            <a:r>
              <a:rPr lang="en-US" dirty="0" err="1"/>
              <a:t>Cytoscape</a:t>
            </a:r>
            <a:endParaRPr lang="en-US" dirty="0"/>
          </a:p>
        </p:txBody>
      </p:sp>
      <p:sp>
        <p:nvSpPr>
          <p:cNvPr id="3" name="Content Placeholder 2"/>
          <p:cNvSpPr>
            <a:spLocks noGrp="1"/>
          </p:cNvSpPr>
          <p:nvPr>
            <p:ph idx="1"/>
          </p:nvPr>
        </p:nvSpPr>
        <p:spPr/>
        <p:txBody>
          <a:bodyPr/>
          <a:lstStyle/>
          <a:p>
            <a:r>
              <a:rPr lang="en-US" dirty="0" err="1"/>
              <a:t>Cytoscape</a:t>
            </a:r>
            <a:endParaRPr lang="en-US" dirty="0"/>
          </a:p>
          <a:p>
            <a:pPr lvl="1"/>
            <a:r>
              <a:rPr lang="en-US" dirty="0"/>
              <a:t>Example with software</a:t>
            </a:r>
          </a:p>
          <a:p>
            <a:pPr lvl="1"/>
            <a:r>
              <a:rPr lang="en-US" dirty="0"/>
              <a:t>http://</a:t>
            </a:r>
            <a:r>
              <a:rPr lang="en-US" dirty="0" err="1"/>
              <a:t>cytoscape-publications.tumblr.com</a:t>
            </a:r>
            <a:r>
              <a:rPr lang="en-US" dirty="0"/>
              <a:t>/</a:t>
            </a:r>
          </a:p>
          <a:p>
            <a:pPr lvl="1"/>
            <a:endParaRPr lang="en-US" dirty="0"/>
          </a:p>
          <a:p>
            <a:endParaRPr lang="en-US" dirty="0"/>
          </a:p>
        </p:txBody>
      </p:sp>
    </p:spTree>
    <p:extLst>
      <p:ext uri="{BB962C8B-B14F-4D97-AF65-F5344CB8AC3E}">
        <p14:creationId xmlns:p14="http://schemas.microsoft.com/office/powerpoint/2010/main" val="3716951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(Day 1)</a:t>
            </a:r>
          </a:p>
        </p:txBody>
      </p:sp>
      <p:sp>
        <p:nvSpPr>
          <p:cNvPr id="3" name="Content Placeholder 2"/>
          <p:cNvSpPr>
            <a:spLocks noGrp="1"/>
          </p:cNvSpPr>
          <p:nvPr>
            <p:ph idx="1"/>
          </p:nvPr>
        </p:nvSpPr>
        <p:spPr/>
        <p:txBody>
          <a:bodyPr>
            <a:normAutofit fontScale="92500" lnSpcReduction="10000"/>
          </a:bodyPr>
          <a:lstStyle/>
          <a:p>
            <a:r>
              <a:rPr lang="en-US" dirty="0"/>
              <a:t>Properties of biological networks can lead to new insights about the function/evolution of biological systems</a:t>
            </a:r>
          </a:p>
          <a:p>
            <a:endParaRPr lang="en-US" dirty="0"/>
          </a:p>
          <a:p>
            <a:r>
              <a:rPr lang="en-US" dirty="0"/>
              <a:t>Need to carefully consider what you can and can’t infer and given the limitations of the data</a:t>
            </a:r>
          </a:p>
          <a:p>
            <a:endParaRPr lang="en-US" dirty="0"/>
          </a:p>
          <a:p>
            <a:r>
              <a:rPr lang="en-US" dirty="0"/>
              <a:t>Networks can be created from virtually any type of data</a:t>
            </a:r>
          </a:p>
        </p:txBody>
      </p:sp>
    </p:spTree>
    <p:extLst>
      <p:ext uri="{BB962C8B-B14F-4D97-AF65-F5344CB8AC3E}">
        <p14:creationId xmlns:p14="http://schemas.microsoft.com/office/powerpoint/2010/main" val="3416477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42185"/>
            <a:ext cx="8229600" cy="1143000"/>
          </a:xfrm>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6000" b="1" cap="all" dirty="0">
                <a:ln w="0"/>
                <a:solidFill>
                  <a:srgbClr val="31859C"/>
                </a:solidFill>
                <a:effectLst>
                  <a:reflection blurRad="12700" stA="50000" endPos="50000" dist="5000" dir="5400000" sy="-100000" rotWithShape="0"/>
                </a:effectLst>
              </a:rPr>
              <a:t>Thank you!</a:t>
            </a:r>
          </a:p>
        </p:txBody>
      </p:sp>
      <p:sp>
        <p:nvSpPr>
          <p:cNvPr id="8" name="Slide Number Placeholder 7"/>
          <p:cNvSpPr>
            <a:spLocks noGrp="1"/>
          </p:cNvSpPr>
          <p:nvPr>
            <p:ph type="sldNum" sz="quarter" idx="12"/>
          </p:nvPr>
        </p:nvSpPr>
        <p:spPr/>
        <p:txBody>
          <a:bodyPr/>
          <a:lstStyle/>
          <a:p>
            <a:fld id="{753C6D92-37F3-6646-974C-EDCBBF941841}" type="slidenum">
              <a:rPr lang="en-US" smtClean="0"/>
              <a:t>63</a:t>
            </a:fld>
            <a:endParaRPr lang="en-US"/>
          </a:p>
        </p:txBody>
      </p:sp>
      <p:pic>
        <p:nvPicPr>
          <p:cNvPr id="5" name="Picture 4" descr="leadimage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35734"/>
          </a:xfrm>
          <a:prstGeom prst="rect">
            <a:avLst/>
          </a:prstGeom>
        </p:spPr>
      </p:pic>
    </p:spTree>
    <p:extLst>
      <p:ext uri="{BB962C8B-B14F-4D97-AF65-F5344CB8AC3E}">
        <p14:creationId xmlns:p14="http://schemas.microsoft.com/office/powerpoint/2010/main" val="526547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Content Placeholder 2"/>
          <p:cNvSpPr>
            <a:spLocks noGrp="1"/>
          </p:cNvSpPr>
          <p:nvPr>
            <p:ph idx="1"/>
          </p:nvPr>
        </p:nvSpPr>
        <p:spPr/>
        <p:txBody>
          <a:bodyPr/>
          <a:lstStyle/>
          <a:p>
            <a:r>
              <a:rPr lang="en-US" dirty="0"/>
              <a:t>Questions / comments / suggestions</a:t>
            </a:r>
          </a:p>
          <a:p>
            <a:pPr marL="457200" lvl="1" indent="0">
              <a:buNone/>
            </a:pPr>
            <a:r>
              <a:rPr lang="en-US" dirty="0" err="1"/>
              <a:t>hkcarter@ucsd.edu</a:t>
            </a:r>
            <a:endParaRPr lang="en-US" dirty="0"/>
          </a:p>
        </p:txBody>
      </p:sp>
    </p:spTree>
    <p:extLst>
      <p:ext uri="{BB962C8B-B14F-4D97-AF65-F5344CB8AC3E}">
        <p14:creationId xmlns:p14="http://schemas.microsoft.com/office/powerpoint/2010/main" val="566780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3082"/>
            <a:ext cx="8229600" cy="1143000"/>
          </a:xfrm>
        </p:spPr>
        <p:txBody>
          <a:bodyPr>
            <a:normAutofit fontScale="90000"/>
          </a:bodyPr>
          <a:lstStyle/>
          <a:p>
            <a:r>
              <a:rPr lang="en-US" dirty="0"/>
              <a:t>Complex systems fail in complex ways</a:t>
            </a:r>
          </a:p>
        </p:txBody>
      </p:sp>
      <p:pic>
        <p:nvPicPr>
          <p:cNvPr id="5" name="Picture 4"/>
          <p:cNvPicPr>
            <a:picLocks noChangeAspect="1"/>
          </p:cNvPicPr>
          <p:nvPr/>
        </p:nvPicPr>
        <p:blipFill>
          <a:blip r:embed="rId3"/>
          <a:stretch>
            <a:fillRect/>
          </a:stretch>
        </p:blipFill>
        <p:spPr>
          <a:xfrm>
            <a:off x="2505204" y="1646025"/>
            <a:ext cx="4230407" cy="2648603"/>
          </a:xfrm>
          <a:prstGeom prst="rect">
            <a:avLst/>
          </a:prstGeom>
        </p:spPr>
      </p:pic>
      <p:sp>
        <p:nvSpPr>
          <p:cNvPr id="6" name="Content Placeholder 5"/>
          <p:cNvSpPr>
            <a:spLocks noGrp="1"/>
          </p:cNvSpPr>
          <p:nvPr>
            <p:ph idx="1"/>
          </p:nvPr>
        </p:nvSpPr>
        <p:spPr>
          <a:xfrm>
            <a:off x="410592" y="4520541"/>
            <a:ext cx="8229600" cy="696853"/>
          </a:xfrm>
        </p:spPr>
        <p:txBody>
          <a:bodyPr>
            <a:normAutofit fontScale="70000" lnSpcReduction="20000"/>
          </a:bodyPr>
          <a:lstStyle/>
          <a:p>
            <a:pPr marL="0" indent="0" algn="ctr">
              <a:buNone/>
            </a:pPr>
            <a:r>
              <a:rPr lang="en-US" dirty="0"/>
              <a:t>Ferrari recall after 5 cars crash and spontaneously catch fire in 2010</a:t>
            </a:r>
          </a:p>
        </p:txBody>
      </p:sp>
      <p:sp>
        <p:nvSpPr>
          <p:cNvPr id="7" name="TextBox 6"/>
          <p:cNvSpPr txBox="1"/>
          <p:nvPr/>
        </p:nvSpPr>
        <p:spPr>
          <a:xfrm>
            <a:off x="547649" y="5134740"/>
            <a:ext cx="8092543" cy="1477328"/>
          </a:xfrm>
          <a:prstGeom prst="rect">
            <a:avLst/>
          </a:prstGeom>
          <a:noFill/>
        </p:spPr>
        <p:txBody>
          <a:bodyPr wrap="square" rtlCol="0">
            <a:spAutoFit/>
          </a:bodyPr>
          <a:lstStyle/>
          <a:p>
            <a:r>
              <a:rPr lang="en-US" dirty="0"/>
              <a:t>“Ferrari today said a flaw in the wheel arch on the rear of the £170,000 supercar is fitted with a special glue which is prone to melting. The fault brings the lining of the wheel-arch into contact with the hot exhaust pipe causing both the lining and the adhesive to heat up and ignite. As result of the fire the superheated </a:t>
            </a:r>
            <a:r>
              <a:rPr lang="en-US" dirty="0" err="1"/>
              <a:t>aluminium</a:t>
            </a:r>
            <a:r>
              <a:rPr lang="en-US" dirty="0"/>
              <a:t> body will subsequently melt.“</a:t>
            </a:r>
          </a:p>
        </p:txBody>
      </p:sp>
      <p:grpSp>
        <p:nvGrpSpPr>
          <p:cNvPr id="13" name="Group 12"/>
          <p:cNvGrpSpPr/>
          <p:nvPr/>
        </p:nvGrpSpPr>
        <p:grpSpPr>
          <a:xfrm>
            <a:off x="3483983" y="3052531"/>
            <a:ext cx="5396447" cy="1852490"/>
            <a:chOff x="3483983" y="3052531"/>
            <a:chExt cx="5396447" cy="1852490"/>
          </a:xfrm>
        </p:grpSpPr>
        <p:sp>
          <p:nvSpPr>
            <p:cNvPr id="11" name="Rectangle 10"/>
            <p:cNvSpPr/>
            <p:nvPr/>
          </p:nvSpPr>
          <p:spPr>
            <a:xfrm>
              <a:off x="3483983" y="4520541"/>
              <a:ext cx="4019981" cy="384480"/>
            </a:xfrm>
            <a:prstGeom prst="rect">
              <a:avLst/>
            </a:prstGeom>
            <a:noFill/>
            <a:ln w="1905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6723272" y="3437009"/>
              <a:ext cx="1561384" cy="1083532"/>
            </a:xfrm>
            <a:prstGeom prst="straightConnector1">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655440" y="3052531"/>
              <a:ext cx="1224990" cy="369332"/>
            </a:xfrm>
            <a:prstGeom prst="rect">
              <a:avLst/>
            </a:prstGeom>
            <a:noFill/>
          </p:spPr>
          <p:txBody>
            <a:bodyPr wrap="none" rtlCol="0">
              <a:spAutoFit/>
            </a:bodyPr>
            <a:lstStyle/>
            <a:p>
              <a:r>
                <a:rPr lang="en-US" b="1" dirty="0">
                  <a:solidFill>
                    <a:schemeClr val="accent2">
                      <a:lumMod val="75000"/>
                    </a:schemeClr>
                  </a:solidFill>
                </a:rPr>
                <a:t>Phenotype</a:t>
              </a:r>
            </a:p>
          </p:txBody>
        </p:sp>
      </p:grpSp>
      <p:grpSp>
        <p:nvGrpSpPr>
          <p:cNvPr id="48" name="Group 47"/>
          <p:cNvGrpSpPr/>
          <p:nvPr/>
        </p:nvGrpSpPr>
        <p:grpSpPr>
          <a:xfrm>
            <a:off x="839824" y="4826509"/>
            <a:ext cx="4438586" cy="895013"/>
            <a:chOff x="839824" y="4826509"/>
            <a:chExt cx="4438586" cy="895013"/>
          </a:xfrm>
        </p:grpSpPr>
        <p:cxnSp>
          <p:nvCxnSpPr>
            <p:cNvPr id="16" name="Straight Arrow Connector 15"/>
            <p:cNvCxnSpPr>
              <a:stCxn id="18" idx="2"/>
            </p:cNvCxnSpPr>
            <p:nvPr/>
          </p:nvCxnSpPr>
          <p:spPr>
            <a:xfrm>
              <a:off x="1402501" y="5195841"/>
              <a:ext cx="543403" cy="525681"/>
            </a:xfrm>
            <a:prstGeom prst="straightConnector1">
              <a:avLst/>
            </a:prstGeom>
            <a:ln>
              <a:solidFill>
                <a:srgbClr val="E46C0A"/>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39824" y="4826509"/>
              <a:ext cx="1125353" cy="369332"/>
            </a:xfrm>
            <a:prstGeom prst="rect">
              <a:avLst/>
            </a:prstGeom>
            <a:noFill/>
          </p:spPr>
          <p:txBody>
            <a:bodyPr wrap="none" rtlCol="0">
              <a:spAutoFit/>
            </a:bodyPr>
            <a:lstStyle/>
            <a:p>
              <a:r>
                <a:rPr lang="en-US" b="1" dirty="0">
                  <a:solidFill>
                    <a:schemeClr val="accent6">
                      <a:lumMod val="75000"/>
                    </a:schemeClr>
                  </a:solidFill>
                </a:rPr>
                <a:t>Genotype</a:t>
              </a:r>
            </a:p>
          </p:txBody>
        </p:sp>
        <p:cxnSp>
          <p:nvCxnSpPr>
            <p:cNvPr id="26" name="Straight Connector 25"/>
            <p:cNvCxnSpPr/>
            <p:nvPr/>
          </p:nvCxnSpPr>
          <p:spPr>
            <a:xfrm>
              <a:off x="1783694" y="5721522"/>
              <a:ext cx="3494716" cy="0"/>
            </a:xfrm>
            <a:prstGeom prst="line">
              <a:avLst/>
            </a:prstGeom>
            <a:ln>
              <a:solidFill>
                <a:srgbClr val="E46C0A"/>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665092" y="5721522"/>
            <a:ext cx="7829303" cy="970353"/>
            <a:chOff x="665092" y="5721522"/>
            <a:chExt cx="7829303" cy="970353"/>
          </a:xfrm>
        </p:grpSpPr>
        <p:cxnSp>
          <p:nvCxnSpPr>
            <p:cNvPr id="28" name="Straight Connector 27"/>
            <p:cNvCxnSpPr/>
            <p:nvPr/>
          </p:nvCxnSpPr>
          <p:spPr>
            <a:xfrm>
              <a:off x="676744" y="5989492"/>
              <a:ext cx="4601666"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304717" y="5721522"/>
              <a:ext cx="2108113"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064925" y="5989492"/>
              <a:ext cx="2219731"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76744" y="6269113"/>
              <a:ext cx="2807239"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979765" y="6269113"/>
              <a:ext cx="1514630"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65092" y="6537084"/>
              <a:ext cx="2061504" cy="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279568" y="6322543"/>
              <a:ext cx="1297463" cy="369332"/>
            </a:xfrm>
            <a:prstGeom prst="rect">
              <a:avLst/>
            </a:prstGeom>
            <a:noFill/>
          </p:spPr>
          <p:txBody>
            <a:bodyPr wrap="none" rtlCol="0">
              <a:spAutoFit/>
            </a:bodyPr>
            <a:lstStyle/>
            <a:p>
              <a:r>
                <a:rPr lang="en-US" b="1" dirty="0">
                  <a:solidFill>
                    <a:schemeClr val="accent5">
                      <a:lumMod val="75000"/>
                    </a:schemeClr>
                  </a:solidFill>
                </a:rPr>
                <a:t>Mechanism</a:t>
              </a:r>
            </a:p>
          </p:txBody>
        </p:sp>
      </p:grpSp>
    </p:spTree>
    <p:extLst>
      <p:ext uri="{BB962C8B-B14F-4D97-AF65-F5344CB8AC3E}">
        <p14:creationId xmlns:p14="http://schemas.microsoft.com/office/powerpoint/2010/main" val="179647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921"/>
            <a:ext cx="8229600" cy="1143000"/>
          </a:xfrm>
        </p:spPr>
        <p:txBody>
          <a:bodyPr>
            <a:normAutofit fontScale="90000"/>
          </a:bodyPr>
          <a:lstStyle/>
          <a:p>
            <a:r>
              <a:rPr lang="en-US" dirty="0"/>
              <a:t>Complex systems fail in complex ways</a:t>
            </a:r>
          </a:p>
        </p:txBody>
      </p:sp>
      <p:sp>
        <p:nvSpPr>
          <p:cNvPr id="7" name="TextBox 6"/>
          <p:cNvSpPr txBox="1"/>
          <p:nvPr/>
        </p:nvSpPr>
        <p:spPr>
          <a:xfrm>
            <a:off x="114486" y="5477953"/>
            <a:ext cx="8903054" cy="1200329"/>
          </a:xfrm>
          <a:prstGeom prst="rect">
            <a:avLst/>
          </a:prstGeom>
          <a:noFill/>
        </p:spPr>
        <p:txBody>
          <a:bodyPr wrap="square" rtlCol="0">
            <a:spAutoFit/>
          </a:bodyPr>
          <a:lstStyle/>
          <a:p>
            <a:r>
              <a:rPr lang="en-US" sz="2400" dirty="0"/>
              <a:t>Example: Cystic fibrosis</a:t>
            </a:r>
          </a:p>
          <a:p>
            <a:r>
              <a:rPr lang="en-US" sz="2400" dirty="0"/>
              <a:t>Defects in CFTR prevent Cl+ secretion into lung. Without Cl+, Na- is not attracted to the lung and airway surface is not adequately hydrated.</a:t>
            </a:r>
          </a:p>
        </p:txBody>
      </p:sp>
      <p:pic>
        <p:nvPicPr>
          <p:cNvPr id="3" name="Picture 2">
            <a:extLst>
              <a:ext uri="{FF2B5EF4-FFF2-40B4-BE49-F238E27FC236}">
                <a16:creationId xmlns:a16="http://schemas.microsoft.com/office/drawing/2014/main" id="{502067EE-4DDA-994D-8162-046641A6E6CB}"/>
              </a:ext>
            </a:extLst>
          </p:cNvPr>
          <p:cNvPicPr>
            <a:picLocks noChangeAspect="1"/>
          </p:cNvPicPr>
          <p:nvPr/>
        </p:nvPicPr>
        <p:blipFill>
          <a:blip r:embed="rId3"/>
          <a:stretch>
            <a:fillRect/>
          </a:stretch>
        </p:blipFill>
        <p:spPr>
          <a:xfrm>
            <a:off x="632297" y="1425513"/>
            <a:ext cx="7928043" cy="4043479"/>
          </a:xfrm>
          <a:prstGeom prst="rect">
            <a:avLst/>
          </a:prstGeom>
        </p:spPr>
      </p:pic>
    </p:spTree>
    <p:extLst>
      <p:ext uri="{BB962C8B-B14F-4D97-AF65-F5344CB8AC3E}">
        <p14:creationId xmlns:p14="http://schemas.microsoft.com/office/powerpoint/2010/main" val="100563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921"/>
            <a:ext cx="8229600" cy="1143000"/>
          </a:xfrm>
        </p:spPr>
        <p:txBody>
          <a:bodyPr/>
          <a:lstStyle/>
          <a:p>
            <a:r>
              <a:rPr lang="en-US" dirty="0"/>
              <a:t>Why Networks?</a:t>
            </a:r>
          </a:p>
        </p:txBody>
      </p:sp>
      <p:pic>
        <p:nvPicPr>
          <p:cNvPr id="4" name="Picture 3"/>
          <p:cNvPicPr>
            <a:picLocks noChangeAspect="1"/>
          </p:cNvPicPr>
          <p:nvPr/>
        </p:nvPicPr>
        <p:blipFill rotWithShape="1">
          <a:blip r:embed="rId3"/>
          <a:srcRect t="19930" b="14251"/>
          <a:stretch/>
        </p:blipFill>
        <p:spPr>
          <a:xfrm>
            <a:off x="5039033" y="1182480"/>
            <a:ext cx="4104969" cy="1788747"/>
          </a:xfrm>
          <a:prstGeom prst="rect">
            <a:avLst/>
          </a:prstGeom>
        </p:spPr>
      </p:pic>
      <p:pic>
        <p:nvPicPr>
          <p:cNvPr id="6" name="Picture 5"/>
          <p:cNvPicPr>
            <a:picLocks noChangeAspect="1"/>
          </p:cNvPicPr>
          <p:nvPr/>
        </p:nvPicPr>
        <p:blipFill>
          <a:blip r:embed="rId4"/>
          <a:stretch>
            <a:fillRect/>
          </a:stretch>
        </p:blipFill>
        <p:spPr>
          <a:xfrm>
            <a:off x="5450673" y="3071790"/>
            <a:ext cx="2621578" cy="1649889"/>
          </a:xfrm>
          <a:prstGeom prst="rect">
            <a:avLst/>
          </a:prstGeom>
        </p:spPr>
      </p:pic>
      <p:sp>
        <p:nvSpPr>
          <p:cNvPr id="5" name="TextBox 4"/>
          <p:cNvSpPr txBox="1"/>
          <p:nvPr/>
        </p:nvSpPr>
        <p:spPr>
          <a:xfrm>
            <a:off x="163121" y="2840941"/>
            <a:ext cx="5700668" cy="2215992"/>
          </a:xfrm>
          <a:prstGeom prst="rect">
            <a:avLst/>
          </a:prstGeom>
          <a:noFill/>
        </p:spPr>
        <p:txBody>
          <a:bodyPr wrap="square" rtlCol="0">
            <a:spAutoFit/>
          </a:bodyPr>
          <a:lstStyle/>
          <a:p>
            <a:r>
              <a:rPr lang="en-US" sz="3000" dirty="0"/>
              <a:t>Systems biology</a:t>
            </a:r>
          </a:p>
          <a:p>
            <a:pPr lvl="1"/>
            <a:r>
              <a:rPr lang="en-US" sz="2400" dirty="0"/>
              <a:t>- Study behavior of the system</a:t>
            </a:r>
          </a:p>
          <a:p>
            <a:pPr lvl="1"/>
            <a:r>
              <a:rPr lang="en-US" sz="2400" dirty="0"/>
              <a:t>- Behavior arises from interactions</a:t>
            </a:r>
            <a:br>
              <a:rPr lang="en-US" sz="2400" dirty="0"/>
            </a:br>
            <a:r>
              <a:rPr lang="en-US" sz="2400" dirty="0"/>
              <a:t>among components</a:t>
            </a:r>
          </a:p>
          <a:p>
            <a:pPr lvl="1"/>
            <a:endParaRPr lang="en-US" dirty="0"/>
          </a:p>
          <a:p>
            <a:r>
              <a:rPr lang="en-US" dirty="0"/>
              <a:t> </a:t>
            </a:r>
          </a:p>
        </p:txBody>
      </p:sp>
      <p:sp>
        <p:nvSpPr>
          <p:cNvPr id="7" name="TextBox 6"/>
          <p:cNvSpPr txBox="1"/>
          <p:nvPr/>
        </p:nvSpPr>
        <p:spPr>
          <a:xfrm>
            <a:off x="163123" y="4663425"/>
            <a:ext cx="7970015" cy="2400657"/>
          </a:xfrm>
          <a:prstGeom prst="rect">
            <a:avLst/>
          </a:prstGeom>
          <a:noFill/>
        </p:spPr>
        <p:txBody>
          <a:bodyPr wrap="square" rtlCol="0">
            <a:spAutoFit/>
          </a:bodyPr>
          <a:lstStyle/>
          <a:p>
            <a:r>
              <a:rPr lang="en-US" sz="3000" dirty="0"/>
              <a:t>Networks as a tool for systems biology</a:t>
            </a:r>
          </a:p>
          <a:p>
            <a:pPr lvl="1"/>
            <a:r>
              <a:rPr lang="en-US" sz="2400" dirty="0"/>
              <a:t>- Explicitly model interactions</a:t>
            </a:r>
          </a:p>
          <a:p>
            <a:pPr lvl="1"/>
            <a:r>
              <a:rPr lang="en-US" sz="2400" dirty="0"/>
              <a:t>- Can be used to study complex behaviors of systems</a:t>
            </a:r>
          </a:p>
          <a:p>
            <a:pPr lvl="1"/>
            <a:r>
              <a:rPr lang="en-US" sz="2400" dirty="0"/>
              <a:t>- Are convenient tools for analyzing relationships in data generated from high throughput technologies</a:t>
            </a:r>
          </a:p>
          <a:p>
            <a:endParaRPr lang="en-US" sz="2400" dirty="0"/>
          </a:p>
        </p:txBody>
      </p:sp>
      <p:sp>
        <p:nvSpPr>
          <p:cNvPr id="8" name="TextBox 7"/>
          <p:cNvSpPr txBox="1"/>
          <p:nvPr/>
        </p:nvSpPr>
        <p:spPr>
          <a:xfrm>
            <a:off x="163123" y="1339850"/>
            <a:ext cx="4263757" cy="1292662"/>
          </a:xfrm>
          <a:prstGeom prst="rect">
            <a:avLst/>
          </a:prstGeom>
          <a:noFill/>
        </p:spPr>
        <p:txBody>
          <a:bodyPr wrap="none" rtlCol="0">
            <a:spAutoFit/>
          </a:bodyPr>
          <a:lstStyle/>
          <a:p>
            <a:r>
              <a:rPr lang="en-US" sz="3000" dirty="0"/>
              <a:t>Reductionist Biology</a:t>
            </a:r>
          </a:p>
          <a:p>
            <a:r>
              <a:rPr lang="en-US" dirty="0"/>
              <a:t>	- </a:t>
            </a:r>
            <a:r>
              <a:rPr lang="en-US" sz="2400" dirty="0"/>
              <a:t>Parts list</a:t>
            </a:r>
          </a:p>
          <a:p>
            <a:r>
              <a:rPr lang="en-US" sz="2400" dirty="0"/>
              <a:t>	- Study each part individually</a:t>
            </a:r>
          </a:p>
        </p:txBody>
      </p:sp>
      <p:pic>
        <p:nvPicPr>
          <p:cNvPr id="9" name="Picture 8"/>
          <p:cNvPicPr>
            <a:picLocks noChangeAspect="1"/>
          </p:cNvPicPr>
          <p:nvPr/>
        </p:nvPicPr>
        <p:blipFill>
          <a:blip r:embed="rId5"/>
          <a:stretch>
            <a:fillRect/>
          </a:stretch>
        </p:blipFill>
        <p:spPr>
          <a:xfrm>
            <a:off x="5039033" y="907442"/>
            <a:ext cx="4093317" cy="2164348"/>
          </a:xfrm>
          <a:prstGeom prst="rect">
            <a:avLst/>
          </a:prstGeom>
        </p:spPr>
      </p:pic>
      <p:pic>
        <p:nvPicPr>
          <p:cNvPr id="10" name="Picture 9"/>
          <p:cNvPicPr>
            <a:picLocks noChangeAspect="1"/>
          </p:cNvPicPr>
          <p:nvPr/>
        </p:nvPicPr>
        <p:blipFill>
          <a:blip r:embed="rId6"/>
          <a:stretch>
            <a:fillRect/>
          </a:stretch>
        </p:blipFill>
        <p:spPr>
          <a:xfrm>
            <a:off x="5380760" y="3071790"/>
            <a:ext cx="2749815" cy="1649889"/>
          </a:xfrm>
          <a:prstGeom prst="rect">
            <a:avLst/>
          </a:prstGeom>
        </p:spPr>
      </p:pic>
    </p:spTree>
    <p:extLst>
      <p:ext uri="{BB962C8B-B14F-4D97-AF65-F5344CB8AC3E}">
        <p14:creationId xmlns:p14="http://schemas.microsoft.com/office/powerpoint/2010/main" val="284837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19131</TotalTime>
  <Words>3345</Words>
  <Application>Microsoft Macintosh PowerPoint</Application>
  <PresentationFormat>On-screen Show (4:3)</PresentationFormat>
  <Paragraphs>598</Paragraphs>
  <Slides>64</Slides>
  <Notes>26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1" baseType="lpstr">
      <vt:lpstr>ＭＳ Ｐゴシック</vt:lpstr>
      <vt:lpstr>Arial</vt:lpstr>
      <vt:lpstr>Calibri</vt:lpstr>
      <vt:lpstr>msgothic</vt:lpstr>
      <vt:lpstr>Wingdings</vt:lpstr>
      <vt:lpstr>Office Theme</vt:lpstr>
      <vt:lpstr>Equation</vt:lpstr>
      <vt:lpstr>Biological Network Analysis</vt:lpstr>
      <vt:lpstr>Network Module Goals</vt:lpstr>
      <vt:lpstr>Overview</vt:lpstr>
      <vt:lpstr>Please ask questions!</vt:lpstr>
      <vt:lpstr>Why Networks?</vt:lpstr>
      <vt:lpstr>Biological Systems are Complex</vt:lpstr>
      <vt:lpstr>Complex systems fail in complex ways</vt:lpstr>
      <vt:lpstr>Complex systems fail in complex ways</vt:lpstr>
      <vt:lpstr>Why Networks?</vt:lpstr>
      <vt:lpstr>Network Theory </vt:lpstr>
      <vt:lpstr>Networks are modeled by Graphs</vt:lpstr>
      <vt:lpstr>Creating Graphs from Data</vt:lpstr>
      <vt:lpstr>Creating Graphs from Data</vt:lpstr>
      <vt:lpstr>Versatility: Graphs can encode different types of information</vt:lpstr>
      <vt:lpstr>Could you encode a directed network with an adjacency matrix?</vt:lpstr>
      <vt:lpstr>Exercise: Creating simple graphs with R iGraph</vt:lpstr>
      <vt:lpstr>At first glance</vt:lpstr>
      <vt:lpstr>Examples of Biological Networks</vt:lpstr>
      <vt:lpstr>Protein Protein Interaction Network</vt:lpstr>
      <vt:lpstr>Metabolic Networks</vt:lpstr>
      <vt:lpstr>Hi-Fi Human Co-expression Network</vt:lpstr>
      <vt:lpstr>Gene Regulatory Network</vt:lpstr>
      <vt:lpstr>Genetic Interaction Network</vt:lpstr>
      <vt:lpstr>Difference Networks</vt:lpstr>
      <vt:lpstr>PowerPoint Presentation</vt:lpstr>
      <vt:lpstr>Diseaseome</vt:lpstr>
      <vt:lpstr>PowerPoint Presentation</vt:lpstr>
      <vt:lpstr>What can molecular networks tell us about biological systems?</vt:lpstr>
      <vt:lpstr>Real Networks are Sparse</vt:lpstr>
      <vt:lpstr>Characteristics of biological networks</vt:lpstr>
      <vt:lpstr>Relevant graph variables “Scale Free” property</vt:lpstr>
      <vt:lpstr>Scale Free Networks</vt:lpstr>
      <vt:lpstr>Hubs are common in biological networks</vt:lpstr>
      <vt:lpstr>Relevant graph variables: “Small World” Property</vt:lpstr>
      <vt:lpstr>Clustering Coefficient</vt:lpstr>
      <vt:lpstr>Small-world Networks</vt:lpstr>
      <vt:lpstr>Small World property in real biological networks</vt:lpstr>
      <vt:lpstr>Biological implications of network topology</vt:lpstr>
      <vt:lpstr>Where real network architectures fall relative to theoretical networks</vt:lpstr>
      <vt:lpstr>Implications of network architecture for disease</vt:lpstr>
      <vt:lpstr>PowerPoint Presentation</vt:lpstr>
      <vt:lpstr>Edge density versus phenotype</vt:lpstr>
      <vt:lpstr>Topology versus information flow</vt:lpstr>
      <vt:lpstr>Network centrality features</vt:lpstr>
      <vt:lpstr>Node centrality measures</vt:lpstr>
      <vt:lpstr>Node centrality measures</vt:lpstr>
      <vt:lpstr>Topology versus information flow</vt:lpstr>
      <vt:lpstr>Node centrality in biology</vt:lpstr>
      <vt:lpstr>Modularity in Biological Networks</vt:lpstr>
      <vt:lpstr>Network properties of human disease genes</vt:lpstr>
      <vt:lpstr>Exercise: Basic network analysis with iGraph</vt:lpstr>
      <vt:lpstr>Challenges for Network Inference</vt:lpstr>
      <vt:lpstr>Challenges for Network Inference</vt:lpstr>
      <vt:lpstr>Challenges for Network Inference</vt:lpstr>
      <vt:lpstr>Challenges for Network Inference</vt:lpstr>
      <vt:lpstr>Challenges for Network Inference</vt:lpstr>
      <vt:lpstr>Challenges for Network Inference</vt:lpstr>
      <vt:lpstr>Challenges for Network Inference</vt:lpstr>
      <vt:lpstr>Challenges for Network Inference</vt:lpstr>
      <vt:lpstr>Managing uncertainty in networks</vt:lpstr>
      <vt:lpstr>Exercise: Load a network in Cytoscape</vt:lpstr>
      <vt:lpstr>Conclusions (Day 1)</vt:lpstr>
      <vt:lpstr>Thank you!</vt:lpstr>
      <vt:lpstr>Contact Information</vt:lpstr>
    </vt:vector>
  </TitlesOfParts>
  <Company>Ideker Lab</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Biological Network Analysis</dc:title>
  <dc:creator>Laptop</dc:creator>
  <cp:lastModifiedBy>Carter, Hannah</cp:lastModifiedBy>
  <cp:revision>195</cp:revision>
  <dcterms:created xsi:type="dcterms:W3CDTF">2017-03-01T21:21:39Z</dcterms:created>
  <dcterms:modified xsi:type="dcterms:W3CDTF">2020-02-08T06:31:25Z</dcterms:modified>
</cp:coreProperties>
</file>